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customXml/itemProps1.xml" ContentType="application/vnd.openxmlformats-officedocument.customXmlProperties+xml"/>
  <Default Extension="rels" ContentType="application/vnd.openxmlformats-package.relationship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Default Extension="png" ContentType="image/png"/>
  <Override PartName="/ppt/slides/slide5.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customXml/itemProps2.xml" ContentType="application/vnd.openxmlformats-officedocument.customXmlPropertie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Default Extension="jpeg" ContentType="image/jpeg"/>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7"/>
  </p:notesMasterIdLst>
  <p:handoutMasterIdLst>
    <p:handoutMasterId r:id="rId18"/>
  </p:handoutMasterIdLst>
  <p:sldIdLst>
    <p:sldId id="256" r:id="rId2"/>
    <p:sldId id="257" r:id="rId3"/>
    <p:sldId id="277" r:id="rId4"/>
    <p:sldId id="258" r:id="rId5"/>
    <p:sldId id="278" r:id="rId6"/>
    <p:sldId id="279" r:id="rId7"/>
    <p:sldId id="264" r:id="rId8"/>
    <p:sldId id="280" r:id="rId9"/>
    <p:sldId id="259" r:id="rId10"/>
    <p:sldId id="286" r:id="rId11"/>
    <p:sldId id="283" r:id="rId12"/>
    <p:sldId id="282" r:id="rId13"/>
    <p:sldId id="261" r:id="rId14"/>
    <p:sldId id="284" r:id="rId15"/>
    <p:sldId id="285" r:id="rId16"/>
  </p:sldIdLst>
  <p:sldSz cx="10160000" cy="7620000"/>
  <p:notesSz cx="7010400" cy="92964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1" d="100"/>
          <a:sy n="61" d="100"/>
        </p:scale>
        <p:origin x="-1116" y="-90"/>
      </p:cViewPr>
      <p:guideLst>
        <p:guide orient="horz" pos="2400"/>
        <p:guide pos="320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83860" tIns="41930" rIns="83860" bIns="41930" rtlCol="0"/>
          <a:lstStyle>
            <a:lvl1pPr algn="l">
              <a:defRPr sz="1100"/>
            </a:lvl1pPr>
          </a:lstStyle>
          <a:p>
            <a:endParaRPr lang="en-CA"/>
          </a:p>
        </p:txBody>
      </p:sp>
      <p:sp>
        <p:nvSpPr>
          <p:cNvPr id="3" name="Date Placeholder 2"/>
          <p:cNvSpPr>
            <a:spLocks noGrp="1"/>
          </p:cNvSpPr>
          <p:nvPr>
            <p:ph type="dt" sz="quarter" idx="1"/>
          </p:nvPr>
        </p:nvSpPr>
        <p:spPr>
          <a:xfrm>
            <a:off x="3971100" y="0"/>
            <a:ext cx="3037840" cy="464820"/>
          </a:xfrm>
          <a:prstGeom prst="rect">
            <a:avLst/>
          </a:prstGeom>
        </p:spPr>
        <p:txBody>
          <a:bodyPr vert="horz" lIns="83860" tIns="41930" rIns="83860" bIns="41930" rtlCol="0"/>
          <a:lstStyle>
            <a:lvl1pPr algn="r">
              <a:defRPr sz="1100"/>
            </a:lvl1pPr>
          </a:lstStyle>
          <a:p>
            <a:fld id="{34BDD3B0-DBF9-4CAA-A5BB-A8AAAD44EDEE}" type="datetimeFigureOut">
              <a:rPr lang="en-CA" smtClean="0"/>
              <a:pPr/>
              <a:t>04/03/2015</a:t>
            </a:fld>
            <a:endParaRPr lang="en-CA"/>
          </a:p>
        </p:txBody>
      </p:sp>
      <p:sp>
        <p:nvSpPr>
          <p:cNvPr id="4" name="Footer Placeholder 3"/>
          <p:cNvSpPr>
            <a:spLocks noGrp="1"/>
          </p:cNvSpPr>
          <p:nvPr>
            <p:ph type="ftr" sz="quarter" idx="2"/>
          </p:nvPr>
        </p:nvSpPr>
        <p:spPr>
          <a:xfrm>
            <a:off x="0" y="8830128"/>
            <a:ext cx="3037840" cy="464820"/>
          </a:xfrm>
          <a:prstGeom prst="rect">
            <a:avLst/>
          </a:prstGeom>
        </p:spPr>
        <p:txBody>
          <a:bodyPr vert="horz" lIns="83860" tIns="41930" rIns="83860" bIns="41930" rtlCol="0" anchor="b"/>
          <a:lstStyle>
            <a:lvl1pPr algn="l">
              <a:defRPr sz="1100"/>
            </a:lvl1pPr>
          </a:lstStyle>
          <a:p>
            <a:endParaRPr lang="en-CA"/>
          </a:p>
        </p:txBody>
      </p:sp>
      <p:sp>
        <p:nvSpPr>
          <p:cNvPr id="5" name="Slide Number Placeholder 4"/>
          <p:cNvSpPr>
            <a:spLocks noGrp="1"/>
          </p:cNvSpPr>
          <p:nvPr>
            <p:ph type="sldNum" sz="quarter" idx="3"/>
          </p:nvPr>
        </p:nvSpPr>
        <p:spPr>
          <a:xfrm>
            <a:off x="3971100" y="8830128"/>
            <a:ext cx="3037840" cy="464820"/>
          </a:xfrm>
          <a:prstGeom prst="rect">
            <a:avLst/>
          </a:prstGeom>
        </p:spPr>
        <p:txBody>
          <a:bodyPr vert="horz" lIns="83860" tIns="41930" rIns="83860" bIns="41930" rtlCol="0" anchor="b"/>
          <a:lstStyle>
            <a:lvl1pPr algn="r">
              <a:defRPr sz="1100"/>
            </a:lvl1pPr>
          </a:lstStyle>
          <a:p>
            <a:fld id="{EE0C1D86-B86A-4C28-AEC7-0E85DAD68951}" type="slidenum">
              <a:rPr lang="en-CA" smtClean="0"/>
              <a:pPr/>
              <a:t>‹#›</a:t>
            </a:fld>
            <a:endParaRPr lang="en-CA"/>
          </a:p>
        </p:txBody>
      </p:sp>
    </p:spTree>
    <p:extLst>
      <p:ext uri="{BB962C8B-B14F-4D97-AF65-F5344CB8AC3E}">
        <p14:creationId xmlns:p14="http://schemas.microsoft.com/office/powerpoint/2010/main" val="27284594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701040" y="4415790"/>
            <a:ext cx="5608320" cy="4183380"/>
          </a:xfrm>
          <a:prstGeom prst="rect">
            <a:avLst/>
          </a:prstGeom>
          <a:noFill/>
          <a:ln>
            <a:noFill/>
          </a:ln>
        </p:spPr>
        <p:txBody>
          <a:bodyPr lIns="83846" tIns="83846" rIns="83846" bIns="83846"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442493828"/>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
        <p:cNvGrpSpPr/>
        <p:nvPr/>
      </p:nvGrpSpPr>
      <p:grpSpPr>
        <a:xfrm>
          <a:off x="0" y="0"/>
          <a:ext cx="0" cy="0"/>
          <a:chOff x="0" y="0"/>
          <a:chExt cx="0" cy="0"/>
        </a:xfrm>
      </p:grpSpPr>
      <p:sp>
        <p:nvSpPr>
          <p:cNvPr id="23" name="Shape 2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 name="Shape 24"/>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4" name="Shape 54"/>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
        <p:cNvGrpSpPr/>
        <p:nvPr/>
      </p:nvGrpSpPr>
      <p:grpSpPr>
        <a:xfrm>
          <a:off x="0" y="0"/>
          <a:ext cx="0" cy="0"/>
          <a:chOff x="0" y="0"/>
          <a:chExt cx="0" cy="0"/>
        </a:xfrm>
      </p:grpSpPr>
      <p:sp>
        <p:nvSpPr>
          <p:cNvPr id="29" name="Shape 2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 name="Shape 30"/>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0" name="Shape 60"/>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 name="Shape 37"/>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1181100" y="696913"/>
            <a:ext cx="4648200"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701040" y="4415790"/>
            <a:ext cx="5608320" cy="4183380"/>
          </a:xfrm>
          <a:prstGeom prst="rect">
            <a:avLst/>
          </a:prstGeom>
        </p:spPr>
        <p:txBody>
          <a:bodyPr lIns="83846" tIns="83846" rIns="83846" bIns="83846" anchor="t" anchorCtr="0">
            <a:noAutofit/>
          </a:bodyPr>
          <a:lstStyle/>
          <a:p>
            <a:endParaRPr sz="13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6"/>
        <p:cNvGrpSpPr/>
        <p:nvPr/>
      </p:nvGrpSpPr>
      <p:grpSpPr>
        <a:xfrm>
          <a:off x="0" y="0"/>
          <a:ext cx="0" cy="0"/>
          <a:chOff x="0" y="0"/>
          <a:chExt cx="0" cy="0"/>
        </a:xfrm>
      </p:grpSpPr>
      <p:sp>
        <p:nvSpPr>
          <p:cNvPr id="7" name="Shape 7"/>
          <p:cNvSpPr txBox="1">
            <a:spLocks noGrp="1"/>
          </p:cNvSpPr>
          <p:nvPr>
            <p:ph type="ctrTitle"/>
          </p:nvPr>
        </p:nvSpPr>
        <p:spPr>
          <a:xfrm>
            <a:off x="914400" y="3048000"/>
            <a:ext cx="8331200" cy="1219199"/>
          </a:xfrm>
          <a:prstGeom prst="rect">
            <a:avLst/>
          </a:prstGeom>
          <a:noFill/>
          <a:ln>
            <a:noFill/>
          </a:ln>
        </p:spPr>
        <p:txBody>
          <a:bodyPr lIns="91425" tIns="91425" rIns="91425" bIns="91425" anchor="t"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8" name="Shape 8"/>
          <p:cNvSpPr txBox="1">
            <a:spLocks noGrp="1"/>
          </p:cNvSpPr>
          <p:nvPr>
            <p:ph type="subTitle" idx="1"/>
          </p:nvPr>
        </p:nvSpPr>
        <p:spPr>
          <a:xfrm>
            <a:off x="1828800" y="4572000"/>
            <a:ext cx="6502399" cy="914400"/>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1" name="Shape 11"/>
          <p:cNvSpPr txBox="1">
            <a:spLocks noGrp="1"/>
          </p:cNvSpPr>
          <p:nvPr>
            <p:ph type="body" idx="1"/>
          </p:nvPr>
        </p:nvSpPr>
        <p:spPr>
          <a:xfrm>
            <a:off x="304800" y="1828800"/>
            <a:ext cx="9550400"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04800" y="304800"/>
            <a:ext cx="9550400" cy="914400"/>
          </a:xfrm>
          <a:prstGeom prst="rect">
            <a:avLst/>
          </a:prstGeom>
          <a:noFill/>
          <a:ln>
            <a:noFill/>
          </a:ln>
        </p:spPr>
        <p:txBody>
          <a:bodyPr lIns="91425" tIns="91425" rIns="91425" bIns="91425" anchor="t" anchorCtr="0"/>
          <a:lstStyle>
            <a:lvl1pPr>
              <a:spcBef>
                <a:spcPts val="0"/>
              </a:spcBef>
              <a:buSzPct val="99224"/>
              <a:defRPr sz="4266"/>
            </a:lvl1pPr>
            <a:lvl2pPr>
              <a:spcBef>
                <a:spcPts val="0"/>
              </a:spcBef>
              <a:buSzPct val="99224"/>
              <a:defRPr sz="4266"/>
            </a:lvl2pPr>
            <a:lvl3pPr>
              <a:spcBef>
                <a:spcPts val="0"/>
              </a:spcBef>
              <a:buSzPct val="99224"/>
              <a:defRPr sz="4266"/>
            </a:lvl3pPr>
            <a:lvl4pPr>
              <a:spcBef>
                <a:spcPts val="0"/>
              </a:spcBef>
              <a:buSzPct val="99224"/>
              <a:defRPr sz="4266"/>
            </a:lvl4pPr>
            <a:lvl5pPr>
              <a:spcBef>
                <a:spcPts val="0"/>
              </a:spcBef>
              <a:buSzPct val="99224"/>
              <a:defRPr sz="4266"/>
            </a:lvl5pPr>
            <a:lvl6pPr>
              <a:spcBef>
                <a:spcPts val="0"/>
              </a:spcBef>
              <a:buSzPct val="99224"/>
              <a:defRPr sz="4266"/>
            </a:lvl6pPr>
            <a:lvl7pPr>
              <a:spcBef>
                <a:spcPts val="0"/>
              </a:spcBef>
              <a:buSzPct val="99224"/>
              <a:defRPr sz="4266"/>
            </a:lvl7pPr>
            <a:lvl8pPr>
              <a:spcBef>
                <a:spcPts val="0"/>
              </a:spcBef>
              <a:buSzPct val="99224"/>
              <a:defRPr sz="4266"/>
            </a:lvl8pPr>
            <a:lvl9pPr>
              <a:spcBef>
                <a:spcPts val="0"/>
              </a:spcBef>
              <a:buSzPct val="99224"/>
              <a:defRPr sz="4266"/>
            </a:lvl9pPr>
          </a:lstStyle>
          <a:p>
            <a:endParaRPr/>
          </a:p>
        </p:txBody>
      </p:sp>
      <p:sp>
        <p:nvSpPr>
          <p:cNvPr id="14" name="Shape 14"/>
          <p:cNvSpPr txBox="1">
            <a:spLocks noGrp="1"/>
          </p:cNvSpPr>
          <p:nvPr>
            <p:ph type="body" idx="1"/>
          </p:nvPr>
        </p:nvSpPr>
        <p:spPr>
          <a:xfrm>
            <a:off x="30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
        <p:nvSpPr>
          <p:cNvPr id="15" name="Shape 15"/>
          <p:cNvSpPr txBox="1">
            <a:spLocks noGrp="1"/>
          </p:cNvSpPr>
          <p:nvPr>
            <p:ph type="body" idx="2"/>
          </p:nvPr>
        </p:nvSpPr>
        <p:spPr>
          <a:xfrm>
            <a:off x="5384800" y="1828800"/>
            <a:ext cx="4470399" cy="5486399"/>
          </a:xfrm>
          <a:prstGeom prst="rect">
            <a:avLst/>
          </a:prstGeom>
          <a:noFill/>
          <a:ln>
            <a:noFill/>
          </a:ln>
        </p:spPr>
        <p:txBody>
          <a:bodyPr lIns="91425" tIns="91425" rIns="91425" bIns="91425" anchor="t" anchorCtr="0"/>
          <a:lstStyle>
            <a:lvl1pPr>
              <a:spcBef>
                <a:spcPts val="0"/>
              </a:spcBef>
              <a:buSzPct val="98765"/>
              <a:defRPr sz="2666"/>
            </a:lvl1pPr>
            <a:lvl2pPr>
              <a:spcBef>
                <a:spcPts val="0"/>
              </a:spcBef>
              <a:buSzPct val="98765"/>
              <a:defRPr sz="2666"/>
            </a:lvl2pPr>
            <a:lvl3pPr>
              <a:spcBef>
                <a:spcPts val="0"/>
              </a:spcBef>
              <a:buSzPct val="98765"/>
              <a:defRPr sz="2666"/>
            </a:lvl3pPr>
            <a:lvl4pPr>
              <a:spcBef>
                <a:spcPts val="0"/>
              </a:spcBef>
              <a:buSzPct val="98765"/>
              <a:defRPr sz="2666"/>
            </a:lvl4pPr>
            <a:lvl5pPr>
              <a:spcBef>
                <a:spcPts val="0"/>
              </a:spcBef>
              <a:buSzPct val="98765"/>
              <a:defRPr sz="2666"/>
            </a:lvl5pPr>
            <a:lvl6pPr>
              <a:spcBef>
                <a:spcPts val="0"/>
              </a:spcBef>
              <a:buSzPct val="98765"/>
              <a:defRPr sz="2666"/>
            </a:lvl6pPr>
            <a:lvl7pPr>
              <a:spcBef>
                <a:spcPts val="0"/>
              </a:spcBef>
              <a:buSzPct val="98765"/>
              <a:defRPr sz="2666"/>
            </a:lvl7pPr>
            <a:lvl8pPr>
              <a:spcBef>
                <a:spcPts val="0"/>
              </a:spcBef>
              <a:buSzPct val="98765"/>
              <a:defRPr sz="2666"/>
            </a:lvl8pPr>
            <a:lvl9pPr>
              <a:spcBef>
                <a:spcPts val="0"/>
              </a:spcBef>
              <a:buSzPct val="98765"/>
              <a:defRPr sz="2666"/>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16"/>
        <p:cNvGrpSpPr/>
        <p:nvPr/>
      </p:nvGrpSpPr>
      <p:grpSpPr>
        <a:xfrm>
          <a:off x="0" y="0"/>
          <a:ext cx="0" cy="0"/>
          <a:chOff x="0" y="0"/>
          <a:chExt cx="0" cy="0"/>
        </a:xfrm>
      </p:grpSpPr>
      <p:sp>
        <p:nvSpPr>
          <p:cNvPr id="17" name="Shape 17"/>
          <p:cNvSpPr txBox="1">
            <a:spLocks noGrp="1"/>
          </p:cNvSpPr>
          <p:nvPr>
            <p:ph type="body" idx="1"/>
          </p:nvPr>
        </p:nvSpPr>
        <p:spPr>
          <a:xfrm>
            <a:off x="304800" y="6705600"/>
            <a:ext cx="9550400" cy="609599"/>
          </a:xfrm>
          <a:prstGeom prst="rect">
            <a:avLst/>
          </a:prstGeom>
          <a:noFill/>
          <a:ln>
            <a:noFill/>
          </a:ln>
        </p:spPr>
        <p:txBody>
          <a:bodyPr lIns="91425" tIns="91425" rIns="91425" bIns="91425" anchor="t" anchorCtr="0"/>
          <a:lstStyle>
            <a:lvl1pPr algn="ctr">
              <a:spcBef>
                <a:spcPts val="0"/>
              </a:spcBef>
              <a:buSzPct val="100000"/>
              <a:defRPr sz="3200"/>
            </a:lvl1pPr>
            <a:lvl2pPr algn="ctr">
              <a:spcBef>
                <a:spcPts val="0"/>
              </a:spcBef>
              <a:buSzPct val="100000"/>
              <a:defRPr sz="3200"/>
            </a:lvl2pPr>
            <a:lvl3pPr algn="ctr">
              <a:spcBef>
                <a:spcPts val="0"/>
              </a:spcBef>
              <a:buSzPct val="100000"/>
              <a:defRPr sz="3200"/>
            </a:lvl3pPr>
            <a:lvl4pPr algn="ctr">
              <a:spcBef>
                <a:spcPts val="0"/>
              </a:spcBef>
              <a:buSzPct val="100000"/>
              <a:defRPr sz="3200"/>
            </a:lvl4pPr>
            <a:lvl5pPr algn="ctr">
              <a:spcBef>
                <a:spcPts val="0"/>
              </a:spcBef>
              <a:buSzPct val="100000"/>
              <a:defRPr sz="3200"/>
            </a:lvl5pPr>
            <a:lvl6pPr algn="ctr">
              <a:spcBef>
                <a:spcPts val="0"/>
              </a:spcBef>
              <a:buSzPct val="100000"/>
              <a:defRPr sz="3200"/>
            </a:lvl6pPr>
            <a:lvl7pPr algn="ctr">
              <a:spcBef>
                <a:spcPts val="0"/>
              </a:spcBef>
              <a:buSzPct val="100000"/>
              <a:defRPr sz="3200"/>
            </a:lvl7pPr>
            <a:lvl8pPr algn="ctr">
              <a:spcBef>
                <a:spcPts val="0"/>
              </a:spcBef>
              <a:buSzPct val="100000"/>
              <a:defRPr sz="3200"/>
            </a:lvl8pPr>
            <a:lvl9pPr algn="ctr">
              <a:spcBef>
                <a:spcPts val="0"/>
              </a:spcBef>
              <a:buSzPct val="100000"/>
              <a:defRPr sz="32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5.xml"/><Relationship Id="rId4" Type="http://schemas.openxmlformats.org/officeDocument/2006/relationships/image" Target="../media/image9.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951225" y="2311750"/>
            <a:ext cx="8407500" cy="1921500"/>
          </a:xfrm>
          <a:prstGeom prst="rect">
            <a:avLst/>
          </a:prstGeom>
        </p:spPr>
        <p:txBody>
          <a:bodyPr lIns="38100" tIns="38100" rIns="38100" bIns="38100" anchor="t" anchorCtr="0">
            <a:noAutofit/>
          </a:bodyPr>
          <a:lstStyle/>
          <a:p>
            <a:pPr algn="ctr" rtl="0">
              <a:lnSpc>
                <a:spcPct val="100000"/>
              </a:lnSpc>
              <a:spcBef>
                <a:spcPts val="0"/>
              </a:spcBef>
              <a:buNone/>
            </a:pPr>
            <a:r>
              <a:rPr lang="en-US" dirty="0" smtClean="0">
                <a:solidFill>
                  <a:srgbClr val="0070C0"/>
                </a:solidFill>
                <a:latin typeface="arial"/>
                <a:ea typeface="arial"/>
                <a:cs typeface="arial"/>
                <a:sym typeface="arial"/>
              </a:rPr>
              <a:t>Primary Priority</a:t>
            </a:r>
            <a:endParaRPr lang="en-US" dirty="0">
              <a:solidFill>
                <a:srgbClr val="0070C0"/>
              </a:solidFill>
              <a:latin typeface="arial"/>
              <a:ea typeface="arial"/>
              <a:cs typeface="arial"/>
              <a:sym typeface="arial"/>
            </a:endParaRPr>
          </a:p>
          <a:p>
            <a:pPr algn="ctr" rtl="0">
              <a:lnSpc>
                <a:spcPct val="100000"/>
              </a:lnSpc>
              <a:spcBef>
                <a:spcPts val="0"/>
              </a:spcBef>
              <a:buNone/>
            </a:pPr>
            <a:r>
              <a:rPr lang="en-US" sz="2400" dirty="0">
                <a:solidFill>
                  <a:srgbClr val="0070C0"/>
                </a:solidFill>
                <a:latin typeface="arial"/>
                <a:ea typeface="arial"/>
                <a:cs typeface="arial"/>
                <a:sym typeface="arial"/>
              </a:rPr>
              <a:t>KEEPING STANLEY ELEMENTARY </a:t>
            </a:r>
          </a:p>
        </p:txBody>
      </p:sp>
      <p:pic>
        <p:nvPicPr>
          <p:cNvPr id="20" name="Shape 20"/>
          <p:cNvPicPr preferRelativeResize="0"/>
          <p:nvPr/>
        </p:nvPicPr>
        <p:blipFill>
          <a:blip r:embed="rId4">
            <a:alphaModFix/>
          </a:blip>
          <a:stretch>
            <a:fillRect/>
          </a:stretch>
        </p:blipFill>
        <p:spPr>
          <a:xfrm>
            <a:off x="3026002" y="3775190"/>
            <a:ext cx="3912849" cy="2944924"/>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090047"/>
          </a:xfrm>
          <a:prstGeom prst="rect">
            <a:avLst/>
          </a:prstGeom>
        </p:spPr>
        <p:txBody>
          <a:bodyPr lIns="38100" tIns="38100" rIns="38100" bIns="38100" anchor="t" anchorCtr="0">
            <a:noAutofit/>
          </a:bodyPr>
          <a:lstStyle/>
          <a:p>
            <a:pPr rtl="0">
              <a:lnSpc>
                <a:spcPct val="100000"/>
              </a:lnSpc>
              <a:spcBef>
                <a:spcPts val="0"/>
              </a:spcBef>
              <a:buNone/>
            </a:pPr>
            <a:r>
              <a:rPr lang="en-US" sz="4000" dirty="0" smtClean="0">
                <a:solidFill>
                  <a:srgbClr val="0070C0"/>
                </a:solidFill>
              </a:rPr>
              <a:t>Elementary Student’s Needs</a:t>
            </a:r>
            <a:endParaRPr lang="en-US" sz="4000" dirty="0">
              <a:solidFill>
                <a:srgbClr val="0070C0"/>
              </a:solidFill>
            </a:endParaRPr>
          </a:p>
        </p:txBody>
      </p:sp>
      <p:sp>
        <p:nvSpPr>
          <p:cNvPr id="2050" name="AutoShape 2"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052" name="AutoShape 4"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8" name="Text Placeholder 7"/>
          <p:cNvSpPr>
            <a:spLocks noGrp="1"/>
          </p:cNvSpPr>
          <p:nvPr>
            <p:ph type="body" idx="1"/>
          </p:nvPr>
        </p:nvSpPr>
        <p:spPr>
          <a:xfrm>
            <a:off x="304799" y="1069383"/>
            <a:ext cx="9626699" cy="2278251"/>
          </a:xfrm>
        </p:spPr>
        <p:txBody>
          <a:bodyPr/>
          <a:lstStyle/>
          <a:p>
            <a:r>
              <a:rPr lang="en-CA" sz="2600" dirty="0" smtClean="0">
                <a:solidFill>
                  <a:srgbClr val="0070C0"/>
                </a:solidFill>
              </a:rPr>
              <a:t>There is a difference in the instructional hours between the elementary and high schools and there is a significant difference in the length of class time.  It becomes complicated to schedule shared specialists at both levels when class times don’t coincide.</a:t>
            </a:r>
          </a:p>
          <a:p>
            <a:endParaRPr lang="en-CA" sz="1200" dirty="0" smtClean="0">
              <a:solidFill>
                <a:srgbClr val="0070C0"/>
              </a:solidFill>
            </a:endParaRPr>
          </a:p>
          <a:p>
            <a:endParaRPr lang="en-CA" dirty="0" smtClean="0">
              <a:solidFill>
                <a:srgbClr val="0070C0"/>
              </a:solidFill>
            </a:endParaRPr>
          </a:p>
        </p:txBody>
      </p:sp>
      <p:pic>
        <p:nvPicPr>
          <p:cNvPr id="6" name="Picture 5" descr="kindergarten kids outside.jpg"/>
          <p:cNvPicPr>
            <a:picLocks noChangeAspect="1"/>
          </p:cNvPicPr>
          <p:nvPr/>
        </p:nvPicPr>
        <p:blipFill>
          <a:blip r:embed="rId4"/>
          <a:stretch>
            <a:fillRect/>
          </a:stretch>
        </p:blipFill>
        <p:spPr>
          <a:xfrm>
            <a:off x="5450766" y="3280294"/>
            <a:ext cx="4480732" cy="3360549"/>
          </a:xfrm>
          <a:prstGeom prst="rect">
            <a:avLst/>
          </a:prstGeom>
        </p:spPr>
      </p:pic>
      <p:sp>
        <p:nvSpPr>
          <p:cNvPr id="9" name="TextBox 8"/>
          <p:cNvSpPr txBox="1"/>
          <p:nvPr/>
        </p:nvSpPr>
        <p:spPr>
          <a:xfrm>
            <a:off x="304799" y="3347634"/>
            <a:ext cx="5145967" cy="3293209"/>
          </a:xfrm>
          <a:prstGeom prst="rect">
            <a:avLst/>
          </a:prstGeom>
          <a:noFill/>
        </p:spPr>
        <p:txBody>
          <a:bodyPr wrap="square" rtlCol="0">
            <a:spAutoFit/>
          </a:bodyPr>
          <a:lstStyle/>
          <a:p>
            <a:r>
              <a:rPr lang="en-CA" sz="2600" dirty="0" smtClean="0">
                <a:solidFill>
                  <a:srgbClr val="0070C0"/>
                </a:solidFill>
              </a:rPr>
              <a:t>Also, the time required of Administrators to serve and meet the needs of adolescents is both daunting and demanding.  With the proposed amalgamation who will ensure that the elementary students needs, issues and concerns are being met?</a:t>
            </a:r>
          </a:p>
        </p:txBody>
      </p:sp>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
        <p:cNvGrpSpPr/>
        <p:nvPr/>
      </p:nvGrpSpPr>
      <p:grpSpPr>
        <a:xfrm>
          <a:off x="0" y="0"/>
          <a:ext cx="0" cy="0"/>
          <a:chOff x="0" y="0"/>
          <a:chExt cx="0" cy="0"/>
        </a:xfrm>
      </p:grpSpPr>
      <p:sp>
        <p:nvSpPr>
          <p:cNvPr id="39" name="Shape 39"/>
          <p:cNvSpPr txBox="1"/>
          <p:nvPr/>
        </p:nvSpPr>
        <p:spPr>
          <a:xfrm>
            <a:off x="570575" y="331300"/>
            <a:ext cx="8981999" cy="1361999"/>
          </a:xfrm>
          <a:prstGeom prst="rect">
            <a:avLst/>
          </a:prstGeom>
          <a:noFill/>
          <a:ln>
            <a:noFill/>
          </a:ln>
        </p:spPr>
        <p:txBody>
          <a:bodyPr lIns="91425" tIns="91425" rIns="91425" bIns="91425" anchor="t" anchorCtr="0">
            <a:noAutofit/>
          </a:bodyPr>
          <a:lstStyle/>
          <a:p>
            <a:pPr>
              <a:spcBef>
                <a:spcPts val="0"/>
              </a:spcBef>
              <a:buNone/>
            </a:pPr>
            <a:r>
              <a:rPr lang="en-US" sz="4000" dirty="0" smtClean="0">
                <a:solidFill>
                  <a:srgbClr val="0070C0"/>
                </a:solidFill>
              </a:rPr>
              <a:t>Communication Issues</a:t>
            </a:r>
            <a:endParaRPr lang="en-US" sz="4000" dirty="0">
              <a:solidFill>
                <a:srgbClr val="0070C0"/>
              </a:solidFill>
            </a:endParaRPr>
          </a:p>
        </p:txBody>
      </p:sp>
      <p:sp>
        <p:nvSpPr>
          <p:cNvPr id="3" name="TextBox 2"/>
          <p:cNvSpPr txBox="1"/>
          <p:nvPr/>
        </p:nvSpPr>
        <p:spPr>
          <a:xfrm>
            <a:off x="4821744" y="1472339"/>
            <a:ext cx="5008815" cy="4739759"/>
          </a:xfrm>
          <a:prstGeom prst="rect">
            <a:avLst/>
          </a:prstGeom>
          <a:noFill/>
        </p:spPr>
        <p:txBody>
          <a:bodyPr wrap="square" rtlCol="0">
            <a:spAutoFit/>
          </a:bodyPr>
          <a:lstStyle/>
          <a:p>
            <a:r>
              <a:rPr lang="en-US" sz="2600" dirty="0" smtClean="0">
                <a:solidFill>
                  <a:srgbClr val="0070C0"/>
                </a:solidFill>
              </a:rPr>
              <a:t>We are concerned that there will be issues around communications between school and home with respect to changes in transportation arrangements, after-school activities and caregivers, late arrivals, and school closures due to the loss of administrative positions.</a:t>
            </a:r>
            <a:endParaRPr lang="en-US" sz="2600" dirty="0" smtClean="0"/>
          </a:p>
          <a:p>
            <a:endParaRPr lang="en-US" dirty="0" smtClean="0"/>
          </a:p>
          <a:p>
            <a:endParaRPr lang="en-US" dirty="0" smtClean="0"/>
          </a:p>
          <a:p>
            <a:endParaRPr lang="en-US" dirty="0"/>
          </a:p>
        </p:txBody>
      </p:sp>
      <p:pic>
        <p:nvPicPr>
          <p:cNvPr id="4" name="Picture 3" descr="learning.jpg"/>
          <p:cNvPicPr>
            <a:picLocks noChangeAspect="1"/>
          </p:cNvPicPr>
          <p:nvPr/>
        </p:nvPicPr>
        <p:blipFill>
          <a:blip r:embed="rId4"/>
          <a:stretch>
            <a:fillRect/>
          </a:stretch>
        </p:blipFill>
        <p:spPr>
          <a:xfrm>
            <a:off x="679061" y="1693299"/>
            <a:ext cx="4142683" cy="3107011"/>
          </a:xfrm>
          <a:prstGeom prst="rect">
            <a:avLst/>
          </a:prstGeom>
        </p:spPr>
      </p:pic>
    </p:spTree>
  </p:cSld>
  <p:clrMapOvr>
    <a:masterClrMapping/>
  </p:clrMapOvr>
  <p:transition spd="slow">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388399"/>
          </a:xfrm>
          <a:prstGeom prst="rect">
            <a:avLst/>
          </a:prstGeom>
        </p:spPr>
        <p:txBody>
          <a:bodyPr lIns="38100" tIns="38100" rIns="38100" bIns="38100" anchor="t" anchorCtr="0">
            <a:noAutofit/>
          </a:bodyPr>
          <a:lstStyle/>
          <a:p>
            <a:pPr rtl="0">
              <a:lnSpc>
                <a:spcPct val="100000"/>
              </a:lnSpc>
              <a:spcBef>
                <a:spcPts val="0"/>
              </a:spcBef>
              <a:buNone/>
            </a:pPr>
            <a:r>
              <a:rPr lang="en-US" sz="4000" dirty="0" smtClean="0">
                <a:solidFill>
                  <a:srgbClr val="0070C0"/>
                </a:solidFill>
              </a:rPr>
              <a:t>Student’s Leadership Skills</a:t>
            </a:r>
            <a:endParaRPr lang="en-US" sz="4000" dirty="0">
              <a:solidFill>
                <a:srgbClr val="0070C0"/>
              </a:solidFill>
            </a:endParaRPr>
          </a:p>
        </p:txBody>
      </p:sp>
      <p:sp>
        <p:nvSpPr>
          <p:cNvPr id="2050" name="AutoShape 2"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052" name="AutoShape 4"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8" name="Text Placeholder 7"/>
          <p:cNvSpPr>
            <a:spLocks noGrp="1"/>
          </p:cNvSpPr>
          <p:nvPr>
            <p:ph type="body" idx="1"/>
          </p:nvPr>
        </p:nvSpPr>
        <p:spPr>
          <a:xfrm>
            <a:off x="304800" y="1394847"/>
            <a:ext cx="9626699" cy="2727702"/>
          </a:xfrm>
        </p:spPr>
        <p:txBody>
          <a:bodyPr/>
          <a:lstStyle/>
          <a:p>
            <a:r>
              <a:rPr lang="en-CA" sz="2600" dirty="0" smtClean="0">
                <a:solidFill>
                  <a:srgbClr val="0070C0"/>
                </a:solidFill>
              </a:rPr>
              <a:t>The children in grades 4 and 5 would lose their chance to gain leadership/mentoring skills at a young age.  These children currently are the “big kids” at the school and the younger children look up to them.  </a:t>
            </a:r>
          </a:p>
          <a:p>
            <a:endParaRPr lang="en-CA" sz="1200" dirty="0" smtClean="0">
              <a:solidFill>
                <a:srgbClr val="0070C0"/>
              </a:solidFill>
            </a:endParaRPr>
          </a:p>
          <a:p>
            <a:r>
              <a:rPr lang="en-CA" sz="2600" dirty="0" smtClean="0">
                <a:solidFill>
                  <a:srgbClr val="0070C0"/>
                </a:solidFill>
              </a:rPr>
              <a:t>The Elementary Staff offer programs and clubs that build leadership skills such as House League, Environmental Club </a:t>
            </a:r>
            <a:endParaRPr lang="en-CA" sz="2600" dirty="0">
              <a:solidFill>
                <a:srgbClr val="0070C0"/>
              </a:solidFill>
            </a:endParaRPr>
          </a:p>
        </p:txBody>
      </p:sp>
      <p:pic>
        <p:nvPicPr>
          <p:cNvPr id="7" name="Picture 6" descr="heritage fair.jpg"/>
          <p:cNvPicPr>
            <a:picLocks noChangeAspect="1"/>
          </p:cNvPicPr>
          <p:nvPr/>
        </p:nvPicPr>
        <p:blipFill>
          <a:blip r:embed="rId4"/>
          <a:stretch>
            <a:fillRect/>
          </a:stretch>
        </p:blipFill>
        <p:spPr>
          <a:xfrm>
            <a:off x="5514539" y="4215537"/>
            <a:ext cx="3986508" cy="2989880"/>
          </a:xfrm>
          <a:prstGeom prst="rect">
            <a:avLst/>
          </a:prstGeom>
        </p:spPr>
      </p:pic>
      <p:sp>
        <p:nvSpPr>
          <p:cNvPr id="9" name="TextBox 8"/>
          <p:cNvSpPr txBox="1"/>
          <p:nvPr/>
        </p:nvSpPr>
        <p:spPr>
          <a:xfrm>
            <a:off x="460375" y="4122549"/>
            <a:ext cx="4775200" cy="2968505"/>
          </a:xfrm>
          <a:prstGeom prst="rect">
            <a:avLst/>
          </a:prstGeom>
          <a:noFill/>
        </p:spPr>
        <p:txBody>
          <a:bodyPr wrap="square" rtlCol="0">
            <a:spAutoFit/>
          </a:bodyPr>
          <a:lstStyle/>
          <a:p>
            <a:r>
              <a:rPr lang="en-CA" sz="2600" dirty="0" smtClean="0">
                <a:solidFill>
                  <a:srgbClr val="0070C0"/>
                </a:solidFill>
              </a:rPr>
              <a:t>and </a:t>
            </a:r>
            <a:r>
              <a:rPr lang="en-CA" sz="2600" dirty="0" err="1" smtClean="0">
                <a:solidFill>
                  <a:srgbClr val="0070C0"/>
                </a:solidFill>
              </a:rPr>
              <a:t>Hackmatack</a:t>
            </a:r>
            <a:r>
              <a:rPr lang="en-CA" sz="2600" dirty="0" smtClean="0">
                <a:solidFill>
                  <a:srgbClr val="0070C0"/>
                </a:solidFill>
              </a:rPr>
              <a:t>.  Older students help teachers by taking leadership roles in assisting younger students as they move through “stations during such events as Winter Carnival and Fun Days.</a:t>
            </a:r>
            <a:endParaRPr lang="en-CA" sz="26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49"/>
        <p:cNvGrpSpPr/>
        <p:nvPr/>
      </p:nvGrpSpPr>
      <p:grpSpPr>
        <a:xfrm>
          <a:off x="0" y="0"/>
          <a:ext cx="0" cy="0"/>
          <a:chOff x="0" y="0"/>
          <a:chExt cx="0" cy="0"/>
        </a:xfrm>
      </p:grpSpPr>
      <p:sp>
        <p:nvSpPr>
          <p:cNvPr id="50" name="Shape 50"/>
          <p:cNvSpPr txBox="1"/>
          <p:nvPr/>
        </p:nvSpPr>
        <p:spPr>
          <a:xfrm>
            <a:off x="570575" y="331300"/>
            <a:ext cx="8981999" cy="1361999"/>
          </a:xfrm>
          <a:prstGeom prst="rect">
            <a:avLst/>
          </a:prstGeom>
          <a:noFill/>
          <a:ln>
            <a:noFill/>
          </a:ln>
        </p:spPr>
        <p:txBody>
          <a:bodyPr lIns="91425" tIns="91425" rIns="91425" bIns="91425" anchor="t" anchorCtr="0">
            <a:noAutofit/>
          </a:bodyPr>
          <a:lstStyle/>
          <a:p>
            <a:pPr lvl="0" algn="ctr" rtl="0">
              <a:spcBef>
                <a:spcPts val="0"/>
              </a:spcBef>
              <a:buNone/>
            </a:pPr>
            <a:endParaRPr lang="en-US" sz="3600" dirty="0">
              <a:solidFill>
                <a:srgbClr val="0000FF"/>
              </a:solidFill>
            </a:endParaRPr>
          </a:p>
        </p:txBody>
      </p:sp>
      <p:sp>
        <p:nvSpPr>
          <p:cNvPr id="51" name="Shape 51"/>
          <p:cNvSpPr txBox="1"/>
          <p:nvPr/>
        </p:nvSpPr>
        <p:spPr>
          <a:xfrm>
            <a:off x="607400" y="1785350"/>
            <a:ext cx="8981999" cy="5171999"/>
          </a:xfrm>
          <a:prstGeom prst="rect">
            <a:avLst/>
          </a:prstGeom>
          <a:noFill/>
          <a:ln>
            <a:noFill/>
          </a:ln>
        </p:spPr>
        <p:txBody>
          <a:bodyPr lIns="91425" tIns="91425" rIns="91425" bIns="91425" anchor="t" anchorCtr="0">
            <a:noAutofit/>
          </a:bodyPr>
          <a:lstStyle/>
          <a:p>
            <a:pPr lvl="0" rtl="0">
              <a:spcBef>
                <a:spcPts val="0"/>
              </a:spcBef>
              <a:buNone/>
            </a:pPr>
            <a:endParaRPr lang="en-US" sz="3000" dirty="0">
              <a:solidFill>
                <a:srgbClr val="0000FF"/>
              </a:solidFill>
            </a:endParaRPr>
          </a:p>
        </p:txBody>
      </p:sp>
      <p:sp>
        <p:nvSpPr>
          <p:cNvPr id="4" name="TextBox 3"/>
          <p:cNvSpPr txBox="1"/>
          <p:nvPr/>
        </p:nvSpPr>
        <p:spPr>
          <a:xfrm>
            <a:off x="570575" y="331300"/>
            <a:ext cx="8681913" cy="1261884"/>
          </a:xfrm>
          <a:prstGeom prst="rect">
            <a:avLst/>
          </a:prstGeom>
          <a:noFill/>
        </p:spPr>
        <p:txBody>
          <a:bodyPr wrap="square" rtlCol="0">
            <a:spAutoFit/>
          </a:bodyPr>
          <a:lstStyle/>
          <a:p>
            <a:r>
              <a:rPr lang="en-CA" sz="3800" dirty="0" smtClean="0">
                <a:solidFill>
                  <a:srgbClr val="0070C0"/>
                </a:solidFill>
              </a:rPr>
              <a:t>Loss of Programs due to increase demands on teachers</a:t>
            </a:r>
            <a:endParaRPr lang="en-CA" sz="3800" dirty="0">
              <a:solidFill>
                <a:srgbClr val="0070C0"/>
              </a:solidFill>
            </a:endParaRPr>
          </a:p>
        </p:txBody>
      </p:sp>
      <p:sp>
        <p:nvSpPr>
          <p:cNvPr id="5" name="TextBox 4"/>
          <p:cNvSpPr txBox="1"/>
          <p:nvPr/>
        </p:nvSpPr>
        <p:spPr>
          <a:xfrm>
            <a:off x="607400" y="1654739"/>
            <a:ext cx="8945174" cy="3477875"/>
          </a:xfrm>
          <a:prstGeom prst="rect">
            <a:avLst/>
          </a:prstGeom>
          <a:noFill/>
        </p:spPr>
        <p:txBody>
          <a:bodyPr wrap="square" rtlCol="0">
            <a:spAutoFit/>
          </a:bodyPr>
          <a:lstStyle/>
          <a:p>
            <a:r>
              <a:rPr lang="en-CA" sz="2600" dirty="0" smtClean="0">
                <a:solidFill>
                  <a:srgbClr val="0070C0"/>
                </a:solidFill>
              </a:rPr>
              <a:t>Special events at the elementary school may be reduced due to the loss of staff and administration as a result of the proposed amalgamation.  Increased demands on school staff would mean there wouldn’t be anyone to coordinate Halloween/Valentine’s Day events, noon hour intramurals, drama and musical productions.</a:t>
            </a:r>
          </a:p>
          <a:p>
            <a:endParaRPr lang="en-CA" sz="1200" dirty="0" smtClean="0">
              <a:solidFill>
                <a:srgbClr val="0070C0"/>
              </a:solidFill>
            </a:endParaRPr>
          </a:p>
          <a:p>
            <a:r>
              <a:rPr lang="en-CA" sz="2600" dirty="0" smtClean="0">
                <a:solidFill>
                  <a:srgbClr val="0070C0"/>
                </a:solidFill>
              </a:rPr>
              <a:t>After-school programs would also be at risk due to increased demands on teachers and school staff.  </a:t>
            </a:r>
            <a:endParaRPr lang="en-CA" sz="2600" dirty="0">
              <a:solidFill>
                <a:srgbClr val="0070C0"/>
              </a:solidFill>
            </a:endParaRPr>
          </a:p>
        </p:txBody>
      </p:sp>
      <p:pic>
        <p:nvPicPr>
          <p:cNvPr id="6" name="Picture 5" descr="yoga.jpg"/>
          <p:cNvPicPr>
            <a:picLocks noChangeAspect="1"/>
          </p:cNvPicPr>
          <p:nvPr/>
        </p:nvPicPr>
        <p:blipFill>
          <a:blip r:embed="rId4"/>
          <a:stretch>
            <a:fillRect/>
          </a:stretch>
        </p:blipFill>
        <p:spPr>
          <a:xfrm>
            <a:off x="914402" y="5132614"/>
            <a:ext cx="2973720" cy="2230290"/>
          </a:xfrm>
          <a:prstGeom prst="rect">
            <a:avLst/>
          </a:prstGeom>
        </p:spPr>
      </p:pic>
      <p:pic>
        <p:nvPicPr>
          <p:cNvPr id="7" name="Picture 6" descr="gym.jpg"/>
          <p:cNvPicPr>
            <a:picLocks noChangeAspect="1"/>
          </p:cNvPicPr>
          <p:nvPr/>
        </p:nvPicPr>
        <p:blipFill>
          <a:blip r:embed="rId5"/>
          <a:stretch>
            <a:fillRect/>
          </a:stretch>
        </p:blipFill>
        <p:spPr>
          <a:xfrm>
            <a:off x="7908847" y="4695987"/>
            <a:ext cx="2000188" cy="2666917"/>
          </a:xfrm>
          <a:prstGeom prst="rect">
            <a:avLst/>
          </a:prstGeom>
        </p:spPr>
      </p:pic>
    </p:spTree>
  </p:cSld>
  <p:clrMapOvr>
    <a:masterClrMapping/>
  </p:clrMapOvr>
  <p:transition spd="slow">
    <p:cut/>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
        <p:cNvGrpSpPr/>
        <p:nvPr/>
      </p:nvGrpSpPr>
      <p:grpSpPr>
        <a:xfrm>
          <a:off x="0" y="0"/>
          <a:ext cx="0" cy="0"/>
          <a:chOff x="0" y="0"/>
          <a:chExt cx="0" cy="0"/>
        </a:xfrm>
      </p:grpSpPr>
      <p:sp>
        <p:nvSpPr>
          <p:cNvPr id="56" name="Shape 56"/>
          <p:cNvSpPr txBox="1"/>
          <p:nvPr/>
        </p:nvSpPr>
        <p:spPr>
          <a:xfrm>
            <a:off x="423325" y="1656525"/>
            <a:ext cx="9092400" cy="5061599"/>
          </a:xfrm>
          <a:prstGeom prst="rect">
            <a:avLst/>
          </a:prstGeom>
          <a:noFill/>
          <a:ln>
            <a:noFill/>
          </a:ln>
        </p:spPr>
        <p:txBody>
          <a:bodyPr lIns="91425" tIns="91425" rIns="91425" bIns="91425" anchor="t" anchorCtr="0">
            <a:noAutofit/>
          </a:bodyPr>
          <a:lstStyle/>
          <a:p>
            <a:pPr>
              <a:spcBef>
                <a:spcPts val="0"/>
              </a:spcBef>
              <a:buNone/>
            </a:pPr>
            <a:endParaRPr lang="en-US" sz="3000" dirty="0">
              <a:solidFill>
                <a:srgbClr val="0000FF"/>
              </a:solidFill>
            </a:endParaRPr>
          </a:p>
        </p:txBody>
      </p:sp>
      <p:sp>
        <p:nvSpPr>
          <p:cNvPr id="57" name="Shape 57"/>
          <p:cNvSpPr txBox="1"/>
          <p:nvPr/>
        </p:nvSpPr>
        <p:spPr>
          <a:xfrm>
            <a:off x="625800" y="368125"/>
            <a:ext cx="8613899" cy="1288500"/>
          </a:xfrm>
          <a:prstGeom prst="rect">
            <a:avLst/>
          </a:prstGeom>
          <a:noFill/>
          <a:ln>
            <a:noFill/>
          </a:ln>
        </p:spPr>
        <p:txBody>
          <a:bodyPr lIns="91425" tIns="91425" rIns="91425" bIns="91425" anchor="t" anchorCtr="0">
            <a:noAutofit/>
          </a:bodyPr>
          <a:lstStyle/>
          <a:p>
            <a:pPr>
              <a:spcBef>
                <a:spcPts val="0"/>
              </a:spcBef>
              <a:buNone/>
            </a:pPr>
            <a:r>
              <a:rPr lang="en-US" sz="4000" dirty="0" smtClean="0">
                <a:solidFill>
                  <a:srgbClr val="0070C0"/>
                </a:solidFill>
              </a:rPr>
              <a:t>What is best for the children?</a:t>
            </a:r>
            <a:endParaRPr lang="en-US" sz="4000" dirty="0">
              <a:solidFill>
                <a:srgbClr val="0070C0"/>
              </a:solidFill>
            </a:endParaRPr>
          </a:p>
        </p:txBody>
      </p:sp>
      <p:sp>
        <p:nvSpPr>
          <p:cNvPr id="4" name="TextBox 3"/>
          <p:cNvSpPr txBox="1"/>
          <p:nvPr/>
        </p:nvSpPr>
        <p:spPr>
          <a:xfrm>
            <a:off x="423325" y="1208867"/>
            <a:ext cx="8889925" cy="2893100"/>
          </a:xfrm>
          <a:prstGeom prst="rect">
            <a:avLst/>
          </a:prstGeom>
          <a:noFill/>
        </p:spPr>
        <p:txBody>
          <a:bodyPr wrap="square" rtlCol="0">
            <a:spAutoFit/>
          </a:bodyPr>
          <a:lstStyle/>
          <a:p>
            <a:r>
              <a:rPr lang="en-CA" sz="2600" dirty="0" smtClean="0">
                <a:solidFill>
                  <a:srgbClr val="0070C0"/>
                </a:solidFill>
              </a:rPr>
              <a:t>Children are growing up too fast – exposed to things they don’t need to be – why would we want to speed up their growing process by introducing them to situations they don’t need to be involved in or witnessing (explicit language, actions, defiance, drama, fighting).  There is a definite difference between the school culture, climate and/or atmosphere of an elementary school and a</a:t>
            </a:r>
            <a:endParaRPr lang="en-CA" sz="2600" dirty="0">
              <a:solidFill>
                <a:srgbClr val="0070C0"/>
              </a:solidFill>
            </a:endParaRPr>
          </a:p>
        </p:txBody>
      </p:sp>
      <p:pic>
        <p:nvPicPr>
          <p:cNvPr id="5" name="Picture 4" descr="school kids.jpg"/>
          <p:cNvPicPr>
            <a:picLocks noChangeAspect="1"/>
          </p:cNvPicPr>
          <p:nvPr/>
        </p:nvPicPr>
        <p:blipFill>
          <a:blip r:embed="rId4"/>
          <a:stretch>
            <a:fillRect/>
          </a:stretch>
        </p:blipFill>
        <p:spPr>
          <a:xfrm>
            <a:off x="669033" y="4076054"/>
            <a:ext cx="4174212" cy="3130658"/>
          </a:xfrm>
          <a:prstGeom prst="rect">
            <a:avLst/>
          </a:prstGeom>
        </p:spPr>
      </p:pic>
      <p:sp>
        <p:nvSpPr>
          <p:cNvPr id="6" name="TextBox 5"/>
          <p:cNvSpPr txBox="1"/>
          <p:nvPr/>
        </p:nvSpPr>
        <p:spPr>
          <a:xfrm>
            <a:off x="5036949" y="4076054"/>
            <a:ext cx="4478776" cy="1692771"/>
          </a:xfrm>
          <a:prstGeom prst="rect">
            <a:avLst/>
          </a:prstGeom>
          <a:noFill/>
        </p:spPr>
        <p:txBody>
          <a:bodyPr wrap="square" rtlCol="0">
            <a:spAutoFit/>
          </a:bodyPr>
          <a:lstStyle/>
          <a:p>
            <a:r>
              <a:rPr lang="en-CA" sz="2600" dirty="0" smtClean="0">
                <a:solidFill>
                  <a:srgbClr val="0070C0"/>
                </a:solidFill>
              </a:rPr>
              <a:t>middle/high school.  </a:t>
            </a:r>
          </a:p>
          <a:p>
            <a:endParaRPr lang="en-CA" sz="2600" dirty="0" smtClean="0">
              <a:solidFill>
                <a:srgbClr val="0070C0"/>
              </a:solidFill>
            </a:endParaRPr>
          </a:p>
          <a:p>
            <a:r>
              <a:rPr lang="en-CA" sz="2600" dirty="0" smtClean="0">
                <a:solidFill>
                  <a:srgbClr val="0070C0"/>
                </a:solidFill>
              </a:rPr>
              <a:t>Let’s keep them children as long as possible.</a:t>
            </a:r>
            <a:endParaRPr lang="en-CA" sz="2600" dirty="0"/>
          </a:p>
        </p:txBody>
      </p:sp>
    </p:spTree>
  </p:cSld>
  <p:clrMapOvr>
    <a:masterClrMapping/>
  </p:clrMapOvr>
  <p:transition spd="slow">
    <p:cu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
        <p:cNvGrpSpPr/>
        <p:nvPr/>
      </p:nvGrpSpPr>
      <p:grpSpPr>
        <a:xfrm>
          <a:off x="0" y="0"/>
          <a:ext cx="0" cy="0"/>
          <a:chOff x="0" y="0"/>
          <a:chExt cx="0" cy="0"/>
        </a:xfrm>
      </p:grpSpPr>
      <p:sp>
        <p:nvSpPr>
          <p:cNvPr id="56" name="Shape 56"/>
          <p:cNvSpPr txBox="1"/>
          <p:nvPr/>
        </p:nvSpPr>
        <p:spPr>
          <a:xfrm>
            <a:off x="423325" y="1053885"/>
            <a:ext cx="9092400" cy="2053134"/>
          </a:xfrm>
          <a:prstGeom prst="rect">
            <a:avLst/>
          </a:prstGeom>
          <a:noFill/>
          <a:ln>
            <a:noFill/>
          </a:ln>
        </p:spPr>
        <p:txBody>
          <a:bodyPr lIns="91425" tIns="91425" rIns="91425" bIns="91425" anchor="t" anchorCtr="0">
            <a:noAutofit/>
          </a:bodyPr>
          <a:lstStyle/>
          <a:p>
            <a:pPr>
              <a:spcBef>
                <a:spcPts val="0"/>
              </a:spcBef>
              <a:buNone/>
            </a:pPr>
            <a:endParaRPr lang="en-US" sz="3000" dirty="0">
              <a:solidFill>
                <a:srgbClr val="0000FF"/>
              </a:solidFill>
            </a:endParaRPr>
          </a:p>
        </p:txBody>
      </p:sp>
      <p:sp>
        <p:nvSpPr>
          <p:cNvPr id="57" name="Shape 57"/>
          <p:cNvSpPr txBox="1"/>
          <p:nvPr/>
        </p:nvSpPr>
        <p:spPr>
          <a:xfrm>
            <a:off x="423326" y="368125"/>
            <a:ext cx="8816374" cy="1288500"/>
          </a:xfrm>
          <a:prstGeom prst="rect">
            <a:avLst/>
          </a:prstGeom>
          <a:noFill/>
          <a:ln>
            <a:noFill/>
          </a:ln>
        </p:spPr>
        <p:txBody>
          <a:bodyPr lIns="91425" tIns="91425" rIns="91425" bIns="91425" anchor="t" anchorCtr="0">
            <a:noAutofit/>
          </a:bodyPr>
          <a:lstStyle/>
          <a:p>
            <a:pPr>
              <a:spcBef>
                <a:spcPts val="0"/>
              </a:spcBef>
              <a:buNone/>
            </a:pPr>
            <a:r>
              <a:rPr lang="en-US" sz="4000" dirty="0" smtClean="0">
                <a:solidFill>
                  <a:srgbClr val="0070C0"/>
                </a:solidFill>
              </a:rPr>
              <a:t>Maintain the Status-Quo</a:t>
            </a:r>
            <a:endParaRPr lang="en-US" sz="4000" dirty="0">
              <a:solidFill>
                <a:srgbClr val="0070C0"/>
              </a:solidFill>
            </a:endParaRPr>
          </a:p>
        </p:txBody>
      </p:sp>
      <p:sp>
        <p:nvSpPr>
          <p:cNvPr id="5" name="TextBox 4"/>
          <p:cNvSpPr txBox="1"/>
          <p:nvPr/>
        </p:nvSpPr>
        <p:spPr>
          <a:xfrm>
            <a:off x="154980" y="2902514"/>
            <a:ext cx="9700220" cy="5170646"/>
          </a:xfrm>
          <a:prstGeom prst="rect">
            <a:avLst/>
          </a:prstGeom>
          <a:noFill/>
        </p:spPr>
        <p:txBody>
          <a:bodyPr wrap="square" rtlCol="0">
            <a:spAutoFit/>
          </a:bodyPr>
          <a:lstStyle/>
          <a:p>
            <a:r>
              <a:rPr lang="en-CA" sz="2400" dirty="0" smtClean="0">
                <a:solidFill>
                  <a:srgbClr val="0070C0"/>
                </a:solidFill>
              </a:rPr>
              <a:t>The District has stated that there would be a total annual cost savings  of $53,621 starting in year three.  </a:t>
            </a:r>
            <a:endParaRPr lang="en-CA" sz="2400" dirty="0" smtClean="0">
              <a:solidFill>
                <a:srgbClr val="FF0000"/>
              </a:solidFill>
            </a:endParaRPr>
          </a:p>
          <a:p>
            <a:endParaRPr lang="en-CA" sz="1200" dirty="0" smtClean="0">
              <a:solidFill>
                <a:srgbClr val="0070C0"/>
              </a:solidFill>
            </a:endParaRPr>
          </a:p>
          <a:p>
            <a:r>
              <a:rPr lang="en-US" sz="2400" dirty="0" smtClean="0">
                <a:solidFill>
                  <a:srgbClr val="0070C0"/>
                </a:solidFill>
              </a:rPr>
              <a:t>There are currently 248 students in both schools who go to school 185 days per year.  This works out to </a:t>
            </a:r>
            <a:r>
              <a:rPr lang="en-US" sz="2400" b="1" dirty="0" smtClean="0">
                <a:solidFill>
                  <a:srgbClr val="0070C0"/>
                </a:solidFill>
              </a:rPr>
              <a:t>$1.17 cents </a:t>
            </a:r>
            <a:r>
              <a:rPr lang="en-US" sz="2400" dirty="0" smtClean="0">
                <a:solidFill>
                  <a:srgbClr val="0070C0"/>
                </a:solidFill>
              </a:rPr>
              <a:t>per day per student savings.</a:t>
            </a:r>
          </a:p>
          <a:p>
            <a:endParaRPr lang="en-CA" sz="1200" dirty="0" smtClean="0">
              <a:solidFill>
                <a:srgbClr val="0070C0"/>
              </a:solidFill>
            </a:endParaRPr>
          </a:p>
          <a:p>
            <a:r>
              <a:rPr lang="en-CA" sz="2400" dirty="0" smtClean="0">
                <a:solidFill>
                  <a:srgbClr val="0070C0"/>
                </a:solidFill>
              </a:rPr>
              <a:t>Would the District reduce services to our elementary school children and disrupt the learning environment in order to save </a:t>
            </a:r>
            <a:r>
              <a:rPr lang="en-CA" sz="2400" b="1" dirty="0" smtClean="0">
                <a:solidFill>
                  <a:srgbClr val="0070C0"/>
                </a:solidFill>
              </a:rPr>
              <a:t>$1.17 per child per day?</a:t>
            </a:r>
          </a:p>
          <a:p>
            <a:endParaRPr lang="en-US" sz="1200" dirty="0" smtClean="0">
              <a:solidFill>
                <a:srgbClr val="0070C0"/>
              </a:solidFill>
            </a:endParaRPr>
          </a:p>
          <a:p>
            <a:r>
              <a:rPr lang="en-US" sz="2400" dirty="0" smtClean="0">
                <a:solidFill>
                  <a:srgbClr val="0070C0"/>
                </a:solidFill>
              </a:rPr>
              <a:t>We ask that the District Education Council recommend the</a:t>
            </a:r>
          </a:p>
          <a:p>
            <a:r>
              <a:rPr lang="en-US" sz="2400" dirty="0" smtClean="0">
                <a:solidFill>
                  <a:srgbClr val="0070C0"/>
                </a:solidFill>
              </a:rPr>
              <a:t> </a:t>
            </a:r>
            <a:r>
              <a:rPr lang="en-US" sz="2400" b="1" dirty="0" smtClean="0">
                <a:solidFill>
                  <a:srgbClr val="0070C0"/>
                </a:solidFill>
              </a:rPr>
              <a:t>Status-Qu</a:t>
            </a:r>
            <a:r>
              <a:rPr lang="en-US" sz="2400" dirty="0" smtClean="0">
                <a:solidFill>
                  <a:srgbClr val="0070C0"/>
                </a:solidFill>
              </a:rPr>
              <a:t>o for Stanley Elementary School and Stanley High School.</a:t>
            </a:r>
          </a:p>
          <a:p>
            <a:endParaRPr lang="en-US" sz="2600" dirty="0" smtClean="0">
              <a:solidFill>
                <a:srgbClr val="0070C0"/>
              </a:solidFill>
            </a:endParaRPr>
          </a:p>
          <a:p>
            <a:endParaRPr lang="en-US" dirty="0" smtClean="0"/>
          </a:p>
          <a:p>
            <a:endParaRPr lang="en-US" dirty="0"/>
          </a:p>
        </p:txBody>
      </p:sp>
      <p:sp>
        <p:nvSpPr>
          <p:cNvPr id="6" name="Rectangle 5"/>
          <p:cNvSpPr/>
          <p:nvPr/>
        </p:nvSpPr>
        <p:spPr>
          <a:xfrm>
            <a:off x="154980" y="1332854"/>
            <a:ext cx="9700220" cy="1569660"/>
          </a:xfrm>
          <a:prstGeom prst="rect">
            <a:avLst/>
          </a:prstGeom>
        </p:spPr>
        <p:txBody>
          <a:bodyPr wrap="square">
            <a:spAutoFit/>
          </a:bodyPr>
          <a:lstStyle/>
          <a:p>
            <a:r>
              <a:rPr lang="en-CA" sz="2400" dirty="0" smtClean="0">
                <a:solidFill>
                  <a:srgbClr val="0070C0"/>
                </a:solidFill>
              </a:rPr>
              <a:t>Parents nor the community asked for one shared administration office or for one shared principal.  There is no need to spend taxpayers money relocating a central office for shared administration when the current state works well as it is.</a:t>
            </a: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000" dirty="0">
                <a:solidFill>
                  <a:srgbClr val="0070C0"/>
                </a:solidFill>
              </a:rPr>
              <a:t>From the Stanley Elementary PSSC</a:t>
            </a:r>
          </a:p>
        </p:txBody>
      </p:sp>
      <p:sp>
        <p:nvSpPr>
          <p:cNvPr id="27" name="Shape 27"/>
          <p:cNvSpPr txBox="1">
            <a:spLocks noGrp="1"/>
          </p:cNvSpPr>
          <p:nvPr>
            <p:ph type="body" idx="1"/>
          </p:nvPr>
        </p:nvSpPr>
        <p:spPr>
          <a:xfrm>
            <a:off x="304800" y="1828800"/>
            <a:ext cx="9626599" cy="5562600"/>
          </a:xfrm>
          <a:prstGeom prst="rect">
            <a:avLst/>
          </a:prstGeom>
        </p:spPr>
        <p:txBody>
          <a:bodyPr lIns="38100" tIns="38100" rIns="38100" bIns="38100" anchor="t" anchorCtr="0">
            <a:noAutofit/>
          </a:bodyPr>
          <a:lstStyle/>
          <a:p>
            <a:pPr marL="457200" lvl="0" indent="0" rtl="0">
              <a:spcBef>
                <a:spcPts val="0"/>
              </a:spcBef>
              <a:buNone/>
            </a:pPr>
            <a:r>
              <a:rPr lang="en-US" sz="2600" dirty="0">
                <a:solidFill>
                  <a:srgbClr val="0070C0"/>
                </a:solidFill>
              </a:rPr>
              <a:t>On behalf of the Stanley Elementary PSSC we wish to express our concern over the proposed amalgamation of Stanley Elementary School and Stanley High School.  </a:t>
            </a:r>
            <a:endParaRPr lang="en-US" sz="2600" dirty="0" smtClean="0">
              <a:solidFill>
                <a:srgbClr val="0070C0"/>
              </a:solidFill>
            </a:endParaRPr>
          </a:p>
          <a:p>
            <a:pPr marL="457200" lvl="0" indent="0" rtl="0">
              <a:spcBef>
                <a:spcPts val="0"/>
              </a:spcBef>
              <a:buNone/>
            </a:pPr>
            <a:endParaRPr lang="en-US" sz="2600" dirty="0" smtClean="0">
              <a:solidFill>
                <a:srgbClr val="0070C0"/>
              </a:solidFill>
            </a:endParaRPr>
          </a:p>
          <a:p>
            <a:pPr marL="457200" lvl="0" indent="0" rtl="0">
              <a:spcBef>
                <a:spcPts val="0"/>
              </a:spcBef>
              <a:buNone/>
            </a:pPr>
            <a:r>
              <a:rPr lang="en-US" sz="2600" dirty="0" smtClean="0">
                <a:solidFill>
                  <a:srgbClr val="0070C0"/>
                </a:solidFill>
              </a:rPr>
              <a:t>The </a:t>
            </a:r>
            <a:r>
              <a:rPr lang="en-US" sz="2600" dirty="0">
                <a:solidFill>
                  <a:srgbClr val="0070C0"/>
                </a:solidFill>
              </a:rPr>
              <a:t>following presentation will explain some of the reasons we would propose to maintain the status quo and not move the amalgamation forward.</a:t>
            </a:r>
          </a:p>
        </p:txBody>
      </p:sp>
      <p:pic>
        <p:nvPicPr>
          <p:cNvPr id="5" name="Picture 4" descr="working.jpg"/>
          <p:cNvPicPr>
            <a:picLocks noChangeAspect="1"/>
          </p:cNvPicPr>
          <p:nvPr/>
        </p:nvPicPr>
        <p:blipFill>
          <a:blip r:embed="rId4"/>
          <a:stretch>
            <a:fillRect/>
          </a:stretch>
        </p:blipFill>
        <p:spPr>
          <a:xfrm>
            <a:off x="5653436" y="4386019"/>
            <a:ext cx="3909017" cy="2931763"/>
          </a:xfrm>
          <a:prstGeom prst="rect">
            <a:avLst/>
          </a:prstGeom>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04800" y="304800"/>
            <a:ext cx="9626599" cy="990599"/>
          </a:xfrm>
          <a:prstGeom prst="rect">
            <a:avLst/>
          </a:prstGeom>
        </p:spPr>
        <p:txBody>
          <a:bodyPr lIns="38100" tIns="38100" rIns="38100" bIns="38100" anchor="t" anchorCtr="0">
            <a:noAutofit/>
          </a:bodyPr>
          <a:lstStyle/>
          <a:p>
            <a:pPr rtl="0">
              <a:lnSpc>
                <a:spcPct val="100000"/>
              </a:lnSpc>
              <a:spcBef>
                <a:spcPts val="0"/>
              </a:spcBef>
              <a:buNone/>
            </a:pPr>
            <a:r>
              <a:rPr lang="en-US" sz="4000" dirty="0" smtClean="0">
                <a:solidFill>
                  <a:srgbClr val="0070C0"/>
                </a:solidFill>
              </a:rPr>
              <a:t>The Role of the DEC</a:t>
            </a:r>
            <a:endParaRPr lang="en-US" sz="4000" dirty="0">
              <a:solidFill>
                <a:srgbClr val="0070C0"/>
              </a:solidFill>
            </a:endParaRPr>
          </a:p>
        </p:txBody>
      </p:sp>
      <p:sp>
        <p:nvSpPr>
          <p:cNvPr id="27" name="Shape 27"/>
          <p:cNvSpPr txBox="1">
            <a:spLocks noGrp="1"/>
          </p:cNvSpPr>
          <p:nvPr>
            <p:ph type="body" idx="1"/>
          </p:nvPr>
        </p:nvSpPr>
        <p:spPr>
          <a:xfrm>
            <a:off x="304800" y="1295399"/>
            <a:ext cx="9626599" cy="5562600"/>
          </a:xfrm>
          <a:prstGeom prst="rect">
            <a:avLst/>
          </a:prstGeom>
        </p:spPr>
        <p:txBody>
          <a:bodyPr lIns="38100" tIns="38100" rIns="38100" bIns="38100" anchor="t" anchorCtr="0">
            <a:noAutofit/>
          </a:bodyPr>
          <a:lstStyle/>
          <a:p>
            <a:pPr marL="457200" lvl="0" indent="0" rtl="0">
              <a:spcBef>
                <a:spcPts val="0"/>
              </a:spcBef>
              <a:buNone/>
            </a:pPr>
            <a:r>
              <a:rPr lang="en-US" sz="2800" dirty="0" smtClean="0">
                <a:solidFill>
                  <a:srgbClr val="0070C0"/>
                </a:solidFill>
              </a:rPr>
              <a:t>One of the main roles of the DEC (District Education Council) Member is to ensure the wishes of the community</a:t>
            </a:r>
            <a:r>
              <a:rPr lang="en-US" sz="2800" dirty="0" smtClean="0">
                <a:solidFill>
                  <a:srgbClr val="FF0000"/>
                </a:solidFill>
              </a:rPr>
              <a:t> </a:t>
            </a:r>
            <a:r>
              <a:rPr lang="en-US" sz="2800" dirty="0" smtClean="0">
                <a:solidFill>
                  <a:srgbClr val="0070C0"/>
                </a:solidFill>
              </a:rPr>
              <a:t>are reflected in the management and operation of the community’s schools.</a:t>
            </a:r>
          </a:p>
          <a:p>
            <a:pPr marL="457200" lvl="0" indent="0" rtl="0">
              <a:spcBef>
                <a:spcPts val="0"/>
              </a:spcBef>
              <a:buNone/>
            </a:pPr>
            <a:endParaRPr lang="en-US" sz="1200" dirty="0" smtClean="0">
              <a:solidFill>
                <a:srgbClr val="0070C0"/>
              </a:solidFill>
            </a:endParaRPr>
          </a:p>
          <a:p>
            <a:pPr marL="457200" lvl="0" indent="0" rtl="0">
              <a:spcBef>
                <a:spcPts val="0"/>
              </a:spcBef>
              <a:buNone/>
            </a:pPr>
            <a:r>
              <a:rPr lang="en-US" sz="2800" dirty="0" smtClean="0">
                <a:solidFill>
                  <a:srgbClr val="0070C0"/>
                </a:solidFill>
              </a:rPr>
              <a:t>DEC members must be wiling to ask the community what it needs and wants from its schools.</a:t>
            </a:r>
          </a:p>
          <a:p>
            <a:pPr marL="457200" lvl="0" indent="0" rtl="0">
              <a:spcBef>
                <a:spcPts val="0"/>
              </a:spcBef>
              <a:buNone/>
            </a:pPr>
            <a:endParaRPr lang="en-US" sz="1200" dirty="0" smtClean="0">
              <a:solidFill>
                <a:srgbClr val="0070C0"/>
              </a:solidFill>
            </a:endParaRPr>
          </a:p>
          <a:p>
            <a:pPr marL="457200" lvl="0" indent="0" rtl="0">
              <a:spcBef>
                <a:spcPts val="0"/>
              </a:spcBef>
              <a:buNone/>
            </a:pPr>
            <a:r>
              <a:rPr lang="en-US" sz="2800" dirty="0" smtClean="0">
                <a:solidFill>
                  <a:srgbClr val="0070C0"/>
                </a:solidFill>
              </a:rPr>
              <a:t>An effective DEC member considers the wishes of all parents, students and community members.</a:t>
            </a:r>
          </a:p>
          <a:p>
            <a:pPr marL="457200" lvl="0" indent="0" rtl="0">
              <a:spcBef>
                <a:spcPts val="0"/>
              </a:spcBef>
              <a:buNone/>
            </a:pPr>
            <a:endParaRPr lang="en-US" sz="3000" dirty="0" smtClean="0">
              <a:solidFill>
                <a:srgbClr val="0070C0"/>
              </a:solidFill>
            </a:endParaRPr>
          </a:p>
          <a:p>
            <a:pPr marL="457200" lvl="0" indent="0" rtl="0">
              <a:spcBef>
                <a:spcPts val="0"/>
              </a:spcBef>
              <a:buNone/>
            </a:pPr>
            <a:r>
              <a:rPr lang="en-US" sz="2400" i="1" dirty="0" smtClean="0">
                <a:solidFill>
                  <a:srgbClr val="0070C0"/>
                </a:solidFill>
              </a:rPr>
              <a:t>Taken from the District Education Council Website</a:t>
            </a:r>
          </a:p>
          <a:p>
            <a:pPr marL="457200" lvl="0" indent="0" rtl="0">
              <a:spcBef>
                <a:spcPts val="0"/>
              </a:spcBef>
              <a:buNone/>
            </a:pPr>
            <a:endParaRPr lang="en-US" sz="3000" dirty="0" smtClean="0">
              <a:solidFill>
                <a:srgbClr val="0000FF"/>
              </a:solidFill>
            </a:endParaRPr>
          </a:p>
          <a:p>
            <a:pPr marL="457200" lvl="0" indent="0" rtl="0">
              <a:spcBef>
                <a:spcPts val="0"/>
              </a:spcBef>
              <a:buNone/>
            </a:pPr>
            <a:endParaRPr lang="en-US" sz="3000" dirty="0" smtClean="0">
              <a:solidFill>
                <a:srgbClr val="0000FF"/>
              </a:solidFill>
            </a:endParaRPr>
          </a:p>
          <a:p>
            <a:pPr marL="457200" lvl="0" indent="0" rtl="0">
              <a:spcBef>
                <a:spcPts val="0"/>
              </a:spcBef>
              <a:buNone/>
            </a:pPr>
            <a:endParaRPr lang="en-US" sz="3000" dirty="0" smtClean="0">
              <a:solidFill>
                <a:srgbClr val="0000FF"/>
              </a:solidFill>
            </a:endParaRPr>
          </a:p>
          <a:p>
            <a:pPr marL="457200" lvl="0" indent="0" rtl="0">
              <a:spcBef>
                <a:spcPts val="0"/>
              </a:spcBef>
              <a:buNone/>
            </a:pPr>
            <a:endParaRPr lang="en-US" sz="3000" dirty="0">
              <a:solidFill>
                <a:srgbClr val="0000FF"/>
              </a:solidFill>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388399"/>
          </a:xfrm>
          <a:prstGeom prst="rect">
            <a:avLst/>
          </a:prstGeom>
        </p:spPr>
        <p:txBody>
          <a:bodyPr lIns="38100" tIns="38100" rIns="38100" bIns="38100" anchor="t" anchorCtr="0">
            <a:noAutofit/>
          </a:bodyPr>
          <a:lstStyle/>
          <a:p>
            <a:pPr rtl="0">
              <a:lnSpc>
                <a:spcPct val="100000"/>
              </a:lnSpc>
              <a:spcBef>
                <a:spcPts val="0"/>
              </a:spcBef>
              <a:buNone/>
            </a:pPr>
            <a:r>
              <a:rPr lang="en-US" sz="4000" dirty="0">
                <a:solidFill>
                  <a:srgbClr val="0070C0"/>
                </a:solidFill>
              </a:rPr>
              <a:t>Loss of Autonomy - </a:t>
            </a:r>
            <a:r>
              <a:rPr lang="en-US" sz="4000" dirty="0" smtClean="0">
                <a:solidFill>
                  <a:srgbClr val="0070C0"/>
                </a:solidFill>
              </a:rPr>
              <a:t>Losing </a:t>
            </a:r>
            <a:r>
              <a:rPr lang="en-US" sz="4000" dirty="0">
                <a:solidFill>
                  <a:srgbClr val="0070C0"/>
                </a:solidFill>
              </a:rPr>
              <a:t>O</a:t>
            </a:r>
            <a:r>
              <a:rPr lang="en-US" sz="4000" dirty="0" smtClean="0">
                <a:solidFill>
                  <a:srgbClr val="0070C0"/>
                </a:solidFill>
              </a:rPr>
              <a:t>ur Independence – Our Brand</a:t>
            </a:r>
            <a:endParaRPr lang="en-US" sz="4000" dirty="0">
              <a:solidFill>
                <a:srgbClr val="0070C0"/>
              </a:solidFill>
            </a:endParaRPr>
          </a:p>
        </p:txBody>
      </p:sp>
      <p:sp>
        <p:nvSpPr>
          <p:cNvPr id="33" name="Shape 33"/>
          <p:cNvSpPr txBox="1">
            <a:spLocks noGrp="1"/>
          </p:cNvSpPr>
          <p:nvPr>
            <p:ph type="body" idx="1"/>
          </p:nvPr>
        </p:nvSpPr>
        <p:spPr>
          <a:xfrm>
            <a:off x="304800" y="1828800"/>
            <a:ext cx="4546599" cy="3174540"/>
          </a:xfrm>
          <a:prstGeom prst="rect">
            <a:avLst/>
          </a:prstGeom>
        </p:spPr>
        <p:txBody>
          <a:bodyPr lIns="38100" tIns="38100" rIns="38100" bIns="38100" anchor="t" anchorCtr="0">
            <a:noAutofit/>
          </a:bodyPr>
          <a:lstStyle/>
          <a:p>
            <a:pPr rtl="0">
              <a:lnSpc>
                <a:spcPct val="100000"/>
              </a:lnSpc>
              <a:spcBef>
                <a:spcPts val="0"/>
              </a:spcBef>
              <a:buNone/>
            </a:pPr>
            <a:r>
              <a:rPr lang="en-US" sz="2600" dirty="0">
                <a:solidFill>
                  <a:srgbClr val="0070C0"/>
                </a:solidFill>
              </a:rPr>
              <a:t>Stanley Elementary </a:t>
            </a:r>
            <a:r>
              <a:rPr lang="en-US" sz="2600" dirty="0" smtClean="0">
                <a:solidFill>
                  <a:srgbClr val="0070C0"/>
                </a:solidFill>
              </a:rPr>
              <a:t>was built in 1965 as a separate independent school and has </a:t>
            </a:r>
            <a:r>
              <a:rPr lang="en-US" sz="2600" dirty="0">
                <a:solidFill>
                  <a:srgbClr val="0070C0"/>
                </a:solidFill>
              </a:rPr>
              <a:t>an important place in our </a:t>
            </a:r>
            <a:r>
              <a:rPr lang="en-US" sz="2600" dirty="0" smtClean="0">
                <a:solidFill>
                  <a:srgbClr val="0070C0"/>
                </a:solidFill>
              </a:rPr>
              <a:t>community.</a:t>
            </a:r>
          </a:p>
          <a:p>
            <a:pPr rtl="0">
              <a:lnSpc>
                <a:spcPct val="100000"/>
              </a:lnSpc>
              <a:spcBef>
                <a:spcPts val="0"/>
              </a:spcBef>
              <a:buNone/>
            </a:pPr>
            <a:endParaRPr lang="en-US" sz="1200" dirty="0" smtClean="0">
              <a:solidFill>
                <a:srgbClr val="0070C0"/>
              </a:solidFill>
            </a:endParaRPr>
          </a:p>
          <a:p>
            <a:pPr rtl="0">
              <a:lnSpc>
                <a:spcPct val="100000"/>
              </a:lnSpc>
              <a:spcBef>
                <a:spcPts val="0"/>
              </a:spcBef>
              <a:buNone/>
            </a:pPr>
            <a:r>
              <a:rPr lang="en-US" sz="2600" dirty="0" smtClean="0">
                <a:solidFill>
                  <a:srgbClr val="0070C0"/>
                </a:solidFill>
              </a:rPr>
              <a:t>In 1992 the elementary and high schools were joined</a:t>
            </a:r>
            <a:endParaRPr lang="en-US" sz="2600" dirty="0">
              <a:solidFill>
                <a:srgbClr val="0070C0"/>
              </a:solidFill>
            </a:endParaRPr>
          </a:p>
        </p:txBody>
      </p:sp>
      <p:pic>
        <p:nvPicPr>
          <p:cNvPr id="34" name="Shape 34"/>
          <p:cNvPicPr preferRelativeResize="0"/>
          <p:nvPr/>
        </p:nvPicPr>
        <p:blipFill>
          <a:blip r:embed="rId4">
            <a:alphaModFix/>
          </a:blip>
          <a:stretch>
            <a:fillRect/>
          </a:stretch>
        </p:blipFill>
        <p:spPr>
          <a:xfrm>
            <a:off x="5463525" y="1627342"/>
            <a:ext cx="4217924" cy="3174524"/>
          </a:xfrm>
          <a:prstGeom prst="rect">
            <a:avLst/>
          </a:prstGeom>
          <a:noFill/>
          <a:ln>
            <a:noFill/>
          </a:ln>
        </p:spPr>
      </p:pic>
      <p:sp>
        <p:nvSpPr>
          <p:cNvPr id="6" name="TextBox 5"/>
          <p:cNvSpPr txBox="1"/>
          <p:nvPr/>
        </p:nvSpPr>
        <p:spPr>
          <a:xfrm>
            <a:off x="304800" y="4801866"/>
            <a:ext cx="9376649" cy="1908215"/>
          </a:xfrm>
          <a:prstGeom prst="rect">
            <a:avLst/>
          </a:prstGeom>
          <a:noFill/>
        </p:spPr>
        <p:txBody>
          <a:bodyPr wrap="square" rtlCol="0">
            <a:spAutoFit/>
          </a:bodyPr>
          <a:lstStyle/>
          <a:p>
            <a:r>
              <a:rPr lang="en-US" sz="2600" dirty="0" smtClean="0">
                <a:solidFill>
                  <a:srgbClr val="0070C0"/>
                </a:solidFill>
              </a:rPr>
              <a:t>with a corridor between them and a shared cafeteria </a:t>
            </a:r>
          </a:p>
          <a:p>
            <a:r>
              <a:rPr lang="en-US" sz="2600" dirty="0" smtClean="0">
                <a:solidFill>
                  <a:srgbClr val="0070C0"/>
                </a:solidFill>
              </a:rPr>
              <a:t>but functioned as two separate schools .  </a:t>
            </a:r>
          </a:p>
          <a:p>
            <a:endParaRPr lang="en-US" dirty="0" smtClean="0">
              <a:solidFill>
                <a:srgbClr val="0070C0"/>
              </a:solidFill>
            </a:endParaRPr>
          </a:p>
          <a:p>
            <a:r>
              <a:rPr lang="en-US" sz="2600" dirty="0" smtClean="0">
                <a:solidFill>
                  <a:srgbClr val="0070C0"/>
                </a:solidFill>
              </a:rPr>
              <a:t>At no time did parents nor the community ask to</a:t>
            </a:r>
          </a:p>
          <a:p>
            <a:r>
              <a:rPr lang="en-US" sz="2600" dirty="0" smtClean="0">
                <a:solidFill>
                  <a:srgbClr val="0070C0"/>
                </a:solidFill>
              </a:rPr>
              <a:t> amalgamate the two schools into one entity.</a:t>
            </a:r>
            <a:endParaRPr lang="en-CA" sz="2600" dirty="0"/>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388399"/>
          </a:xfrm>
          <a:prstGeom prst="rect">
            <a:avLst/>
          </a:prstGeom>
        </p:spPr>
        <p:txBody>
          <a:bodyPr lIns="38100" tIns="38100" rIns="38100" bIns="38100" anchor="t" anchorCtr="0">
            <a:noAutofit/>
          </a:bodyPr>
          <a:lstStyle/>
          <a:p>
            <a:pPr rtl="0">
              <a:lnSpc>
                <a:spcPct val="100000"/>
              </a:lnSpc>
              <a:spcBef>
                <a:spcPts val="0"/>
              </a:spcBef>
              <a:buNone/>
            </a:pPr>
            <a:r>
              <a:rPr lang="en-US" sz="3600" dirty="0" smtClean="0">
                <a:solidFill>
                  <a:srgbClr val="0070C0"/>
                </a:solidFill>
              </a:rPr>
              <a:t>Why Do Parents Choose Stanley Elementary?</a:t>
            </a:r>
            <a:endParaRPr lang="en-US" sz="3600" dirty="0">
              <a:solidFill>
                <a:srgbClr val="0070C0"/>
              </a:solidFill>
            </a:endParaRPr>
          </a:p>
        </p:txBody>
      </p:sp>
      <p:sp>
        <p:nvSpPr>
          <p:cNvPr id="33" name="Shape 33"/>
          <p:cNvSpPr txBox="1">
            <a:spLocks noGrp="1"/>
          </p:cNvSpPr>
          <p:nvPr>
            <p:ph type="body" idx="1"/>
          </p:nvPr>
        </p:nvSpPr>
        <p:spPr>
          <a:xfrm>
            <a:off x="304800" y="1456847"/>
            <a:ext cx="5057614" cy="3409622"/>
          </a:xfrm>
          <a:prstGeom prst="rect">
            <a:avLst/>
          </a:prstGeom>
        </p:spPr>
        <p:txBody>
          <a:bodyPr lIns="38100" tIns="38100" rIns="38100" bIns="38100" anchor="t" anchorCtr="0">
            <a:noAutofit/>
          </a:bodyPr>
          <a:lstStyle/>
          <a:p>
            <a:pPr rtl="0">
              <a:lnSpc>
                <a:spcPct val="100000"/>
              </a:lnSpc>
              <a:spcBef>
                <a:spcPts val="0"/>
              </a:spcBef>
              <a:buNone/>
            </a:pPr>
            <a:r>
              <a:rPr lang="en-US" sz="2600" dirty="0" smtClean="0">
                <a:solidFill>
                  <a:srgbClr val="0070C0"/>
                </a:solidFill>
              </a:rPr>
              <a:t>When parents are considering a  school for their child/children, many say they prefer a small school where the staff have a close relationship with each student.  This has been a major factor in choosing a community to live in.  </a:t>
            </a:r>
            <a:endParaRPr lang="en-US" sz="2600" dirty="0">
              <a:solidFill>
                <a:srgbClr val="0070C0"/>
              </a:solidFill>
            </a:endParaRPr>
          </a:p>
        </p:txBody>
      </p:sp>
      <p:sp>
        <p:nvSpPr>
          <p:cNvPr id="2050" name="AutoShape 2"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052" name="AutoShape 4"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7" name="Picture 6" descr="picnic.jpg"/>
          <p:cNvPicPr>
            <a:picLocks noChangeAspect="1"/>
          </p:cNvPicPr>
          <p:nvPr/>
        </p:nvPicPr>
        <p:blipFill>
          <a:blip r:embed="rId4"/>
          <a:stretch>
            <a:fillRect/>
          </a:stretch>
        </p:blipFill>
        <p:spPr>
          <a:xfrm>
            <a:off x="5362414" y="1456848"/>
            <a:ext cx="4284418" cy="3213314"/>
          </a:xfrm>
          <a:prstGeom prst="rect">
            <a:avLst/>
          </a:prstGeom>
        </p:spPr>
      </p:pic>
      <p:sp>
        <p:nvSpPr>
          <p:cNvPr id="8" name="TextBox 7"/>
          <p:cNvSpPr txBox="1"/>
          <p:nvPr/>
        </p:nvSpPr>
        <p:spPr>
          <a:xfrm>
            <a:off x="440242" y="4866468"/>
            <a:ext cx="9491257" cy="1692771"/>
          </a:xfrm>
          <a:prstGeom prst="rect">
            <a:avLst/>
          </a:prstGeom>
          <a:noFill/>
        </p:spPr>
        <p:txBody>
          <a:bodyPr wrap="square" rtlCol="0">
            <a:spAutoFit/>
          </a:bodyPr>
          <a:lstStyle/>
          <a:p>
            <a:r>
              <a:rPr lang="en-CA" sz="2600" dirty="0" smtClean="0">
                <a:solidFill>
                  <a:srgbClr val="0070C0"/>
                </a:solidFill>
              </a:rPr>
              <a:t>The proposed amalgamation would mean that some parents may not choose to send their children to an amalgamated school which would mean  a decrease in enrollment which in turn means lower FTE’s (Full-time Teaching Equivalents)</a:t>
            </a:r>
            <a:endParaRPr lang="en-CA" sz="26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388399"/>
          </a:xfrm>
          <a:prstGeom prst="rect">
            <a:avLst/>
          </a:prstGeom>
        </p:spPr>
        <p:txBody>
          <a:bodyPr lIns="38100" tIns="38100" rIns="38100" bIns="38100" anchor="t" anchorCtr="0">
            <a:noAutofit/>
          </a:bodyPr>
          <a:lstStyle/>
          <a:p>
            <a:pPr rtl="0">
              <a:lnSpc>
                <a:spcPct val="100000"/>
              </a:lnSpc>
              <a:spcBef>
                <a:spcPts val="0"/>
              </a:spcBef>
              <a:buNone/>
            </a:pPr>
            <a:r>
              <a:rPr lang="en-US" sz="4000" dirty="0" smtClean="0">
                <a:solidFill>
                  <a:srgbClr val="0070C0"/>
                </a:solidFill>
              </a:rPr>
              <a:t>Stanley Elementary School Culture</a:t>
            </a:r>
            <a:endParaRPr lang="en-US" sz="4000" dirty="0">
              <a:solidFill>
                <a:srgbClr val="0070C0"/>
              </a:solidFill>
            </a:endParaRPr>
          </a:p>
        </p:txBody>
      </p:sp>
      <p:sp>
        <p:nvSpPr>
          <p:cNvPr id="33" name="Shape 33"/>
          <p:cNvSpPr txBox="1">
            <a:spLocks noGrp="1"/>
          </p:cNvSpPr>
          <p:nvPr>
            <p:ph type="body" idx="1"/>
          </p:nvPr>
        </p:nvSpPr>
        <p:spPr>
          <a:xfrm>
            <a:off x="4478996" y="1522721"/>
            <a:ext cx="5315931" cy="3049282"/>
          </a:xfrm>
          <a:prstGeom prst="rect">
            <a:avLst/>
          </a:prstGeom>
        </p:spPr>
        <p:txBody>
          <a:bodyPr lIns="38100" tIns="38100" rIns="38100" bIns="38100" anchor="t" anchorCtr="0">
            <a:noAutofit/>
          </a:bodyPr>
          <a:lstStyle/>
          <a:p>
            <a:pPr rtl="0">
              <a:lnSpc>
                <a:spcPct val="100000"/>
              </a:lnSpc>
              <a:spcBef>
                <a:spcPts val="0"/>
              </a:spcBef>
              <a:buNone/>
            </a:pPr>
            <a:r>
              <a:rPr lang="en-US" sz="2600" dirty="0" smtClean="0">
                <a:solidFill>
                  <a:srgbClr val="0070C0"/>
                </a:solidFill>
              </a:rPr>
              <a:t>The children at Stanley Elementary know each teacher and the principal and feel comfortable in approaching them.  The  principal is a teaching principal as well, which allows her to get to know each student as an individual.  </a:t>
            </a:r>
            <a:endParaRPr lang="en-US" sz="2600" dirty="0">
              <a:solidFill>
                <a:srgbClr val="0070C0"/>
              </a:solidFill>
            </a:endParaRPr>
          </a:p>
        </p:txBody>
      </p:sp>
      <p:sp>
        <p:nvSpPr>
          <p:cNvPr id="2050" name="AutoShape 2"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052" name="AutoShape 4"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pic>
        <p:nvPicPr>
          <p:cNvPr id="9" name="Picture 8" descr="Mrs. Sansom.jpg"/>
          <p:cNvPicPr>
            <a:picLocks noChangeAspect="1"/>
          </p:cNvPicPr>
          <p:nvPr/>
        </p:nvPicPr>
        <p:blipFill>
          <a:blip r:embed="rId4"/>
          <a:stretch>
            <a:fillRect/>
          </a:stretch>
        </p:blipFill>
        <p:spPr>
          <a:xfrm>
            <a:off x="304799" y="1693199"/>
            <a:ext cx="4065711" cy="3049282"/>
          </a:xfrm>
          <a:prstGeom prst="rect">
            <a:avLst/>
          </a:prstGeom>
        </p:spPr>
      </p:pic>
      <p:sp>
        <p:nvSpPr>
          <p:cNvPr id="10" name="TextBox 9"/>
          <p:cNvSpPr txBox="1"/>
          <p:nvPr/>
        </p:nvSpPr>
        <p:spPr>
          <a:xfrm>
            <a:off x="460375" y="4742481"/>
            <a:ext cx="9226066" cy="2092881"/>
          </a:xfrm>
          <a:prstGeom prst="rect">
            <a:avLst/>
          </a:prstGeom>
          <a:noFill/>
        </p:spPr>
        <p:txBody>
          <a:bodyPr wrap="square" rtlCol="0">
            <a:spAutoFit/>
          </a:bodyPr>
          <a:lstStyle/>
          <a:p>
            <a:r>
              <a:rPr lang="en-CA" sz="2600" dirty="0" smtClean="0">
                <a:solidFill>
                  <a:srgbClr val="0070C0"/>
                </a:solidFill>
              </a:rPr>
              <a:t>If the proposed amalgamation goes through this close relationship will not be possible because the principal most likely not be a teaching principal.  </a:t>
            </a:r>
            <a:r>
              <a:rPr lang="en-CA" sz="2600" dirty="0" err="1" smtClean="0">
                <a:solidFill>
                  <a:srgbClr val="0070C0"/>
                </a:solidFill>
              </a:rPr>
              <a:t>He/She</a:t>
            </a:r>
            <a:r>
              <a:rPr lang="en-CA" sz="2600" dirty="0" smtClean="0">
                <a:solidFill>
                  <a:srgbClr val="0070C0"/>
                </a:solidFill>
              </a:rPr>
              <a:t> will be responsible for the middle and high schools as well as the elementary school leaving less time for relationship building.</a:t>
            </a:r>
            <a:endParaRPr lang="en-CA" sz="26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5"/>
        <p:cNvGrpSpPr/>
        <p:nvPr/>
      </p:nvGrpSpPr>
      <p:grpSpPr>
        <a:xfrm>
          <a:off x="0" y="0"/>
          <a:ext cx="0" cy="0"/>
          <a:chOff x="0" y="0"/>
          <a:chExt cx="0" cy="0"/>
        </a:xfrm>
      </p:grpSpPr>
      <p:sp>
        <p:nvSpPr>
          <p:cNvPr id="56" name="Shape 56"/>
          <p:cNvSpPr txBox="1"/>
          <p:nvPr/>
        </p:nvSpPr>
        <p:spPr>
          <a:xfrm>
            <a:off x="423325" y="1656525"/>
            <a:ext cx="9092400" cy="5061599"/>
          </a:xfrm>
          <a:prstGeom prst="rect">
            <a:avLst/>
          </a:prstGeom>
          <a:noFill/>
          <a:ln>
            <a:noFill/>
          </a:ln>
        </p:spPr>
        <p:txBody>
          <a:bodyPr lIns="91425" tIns="91425" rIns="91425" bIns="91425" anchor="t" anchorCtr="0">
            <a:noAutofit/>
          </a:bodyPr>
          <a:lstStyle/>
          <a:p>
            <a:pPr>
              <a:spcBef>
                <a:spcPts val="0"/>
              </a:spcBef>
              <a:buNone/>
            </a:pPr>
            <a:endParaRPr lang="en-US" sz="3000" dirty="0">
              <a:solidFill>
                <a:srgbClr val="0000FF"/>
              </a:solidFill>
            </a:endParaRPr>
          </a:p>
        </p:txBody>
      </p:sp>
      <p:sp>
        <p:nvSpPr>
          <p:cNvPr id="3" name="TextBox 2"/>
          <p:cNvSpPr txBox="1"/>
          <p:nvPr/>
        </p:nvSpPr>
        <p:spPr>
          <a:xfrm>
            <a:off x="423325" y="433953"/>
            <a:ext cx="8705177" cy="707886"/>
          </a:xfrm>
          <a:prstGeom prst="rect">
            <a:avLst/>
          </a:prstGeom>
          <a:noFill/>
        </p:spPr>
        <p:txBody>
          <a:bodyPr wrap="square" rtlCol="0">
            <a:spAutoFit/>
          </a:bodyPr>
          <a:lstStyle/>
          <a:p>
            <a:r>
              <a:rPr lang="en-CA" sz="4000" dirty="0" smtClean="0">
                <a:solidFill>
                  <a:srgbClr val="0070C0"/>
                </a:solidFill>
              </a:rPr>
              <a:t>Student Connectivity</a:t>
            </a:r>
            <a:endParaRPr lang="en-CA" sz="4000" dirty="0">
              <a:solidFill>
                <a:srgbClr val="0070C0"/>
              </a:solidFill>
            </a:endParaRPr>
          </a:p>
        </p:txBody>
      </p:sp>
      <p:pic>
        <p:nvPicPr>
          <p:cNvPr id="5" name="Picture 4" descr="learning 2.jpg"/>
          <p:cNvPicPr>
            <a:picLocks noChangeAspect="1"/>
          </p:cNvPicPr>
          <p:nvPr/>
        </p:nvPicPr>
        <p:blipFill>
          <a:blip r:embed="rId4"/>
          <a:stretch>
            <a:fillRect/>
          </a:stretch>
        </p:blipFill>
        <p:spPr>
          <a:xfrm>
            <a:off x="423325" y="1141839"/>
            <a:ext cx="3928219" cy="2946163"/>
          </a:xfrm>
          <a:prstGeom prst="rect">
            <a:avLst/>
          </a:prstGeom>
        </p:spPr>
      </p:pic>
      <p:sp>
        <p:nvSpPr>
          <p:cNvPr id="6" name="TextBox 5"/>
          <p:cNvSpPr txBox="1"/>
          <p:nvPr/>
        </p:nvSpPr>
        <p:spPr>
          <a:xfrm>
            <a:off x="4638865" y="1410346"/>
            <a:ext cx="5187060" cy="2677656"/>
          </a:xfrm>
          <a:prstGeom prst="rect">
            <a:avLst/>
          </a:prstGeom>
          <a:noFill/>
        </p:spPr>
        <p:txBody>
          <a:bodyPr wrap="square" rtlCol="0">
            <a:spAutoFit/>
          </a:bodyPr>
          <a:lstStyle/>
          <a:p>
            <a:r>
              <a:rPr lang="en-CA" sz="2400" dirty="0" smtClean="0">
                <a:solidFill>
                  <a:srgbClr val="0070C0"/>
                </a:solidFill>
              </a:rPr>
              <a:t>A sense of school connectedness can support students in making healthy choices.  Students who feel an attachment to their school, and who consider their teachers to be supportive, are less likely to engage in unhealthy or high-risk behavior.</a:t>
            </a:r>
            <a:endParaRPr lang="en-CA" sz="2400" dirty="0">
              <a:solidFill>
                <a:srgbClr val="0070C0"/>
              </a:solidFill>
            </a:endParaRPr>
          </a:p>
        </p:txBody>
      </p:sp>
      <p:sp>
        <p:nvSpPr>
          <p:cNvPr id="7" name="TextBox 6"/>
          <p:cNvSpPr txBox="1"/>
          <p:nvPr/>
        </p:nvSpPr>
        <p:spPr>
          <a:xfrm>
            <a:off x="232474" y="4088002"/>
            <a:ext cx="9593451" cy="3354765"/>
          </a:xfrm>
          <a:prstGeom prst="rect">
            <a:avLst/>
          </a:prstGeom>
          <a:noFill/>
        </p:spPr>
        <p:txBody>
          <a:bodyPr wrap="square" rtlCol="0">
            <a:spAutoFit/>
          </a:bodyPr>
          <a:lstStyle/>
          <a:p>
            <a:r>
              <a:rPr lang="en-CA" sz="2400" dirty="0" smtClean="0">
                <a:solidFill>
                  <a:srgbClr val="0070C0"/>
                </a:solidFill>
              </a:rPr>
              <a:t>In the recent School Wellness survey our level of school connectedness averaged 94%.</a:t>
            </a:r>
          </a:p>
          <a:p>
            <a:endParaRPr lang="en-CA" sz="800" dirty="0" smtClean="0">
              <a:solidFill>
                <a:srgbClr val="0070C0"/>
              </a:solidFill>
            </a:endParaRPr>
          </a:p>
          <a:p>
            <a:pPr algn="ctr"/>
            <a:r>
              <a:rPr lang="en-CA" sz="2000" dirty="0" smtClean="0">
                <a:solidFill>
                  <a:srgbClr val="0070C0"/>
                </a:solidFill>
              </a:rPr>
              <a:t>91% feel close to the people at their school;</a:t>
            </a:r>
          </a:p>
          <a:p>
            <a:pPr algn="ctr"/>
            <a:r>
              <a:rPr lang="en-CA" sz="2000" dirty="0" smtClean="0">
                <a:solidFill>
                  <a:srgbClr val="0070C0"/>
                </a:solidFill>
              </a:rPr>
              <a:t>93% feel a part of the school</a:t>
            </a:r>
          </a:p>
          <a:p>
            <a:pPr algn="ctr"/>
            <a:r>
              <a:rPr lang="en-CA" sz="2000" dirty="0" smtClean="0">
                <a:solidFill>
                  <a:srgbClr val="0070C0"/>
                </a:solidFill>
              </a:rPr>
              <a:t>91% are happy to be at school</a:t>
            </a:r>
          </a:p>
          <a:p>
            <a:pPr algn="ctr"/>
            <a:r>
              <a:rPr lang="en-CA" sz="2000" dirty="0" smtClean="0">
                <a:solidFill>
                  <a:srgbClr val="0070C0"/>
                </a:solidFill>
              </a:rPr>
              <a:t>94% feel the teachers treat them fairly</a:t>
            </a:r>
          </a:p>
          <a:p>
            <a:pPr algn="ctr"/>
            <a:r>
              <a:rPr lang="en-CA" sz="2000" dirty="0" smtClean="0">
                <a:solidFill>
                  <a:srgbClr val="0070C0"/>
                </a:solidFill>
              </a:rPr>
              <a:t>96% feel safe at Stanley Elementary</a:t>
            </a:r>
          </a:p>
          <a:p>
            <a:pPr algn="ctr"/>
            <a:endParaRPr lang="en-CA" sz="800" dirty="0" smtClean="0">
              <a:solidFill>
                <a:srgbClr val="0070C0"/>
              </a:solidFill>
            </a:endParaRPr>
          </a:p>
          <a:p>
            <a:r>
              <a:rPr lang="en-CA" sz="2400" dirty="0" smtClean="0">
                <a:solidFill>
                  <a:srgbClr val="0070C0"/>
                </a:solidFill>
              </a:rPr>
              <a:t>These scores are above the New Brunswick average in every category and we want to keep our children connected to their school.</a:t>
            </a:r>
            <a:endParaRPr lang="en-CA" sz="2400" dirty="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04800" y="304800"/>
            <a:ext cx="9626699" cy="1388399"/>
          </a:xfrm>
          <a:prstGeom prst="rect">
            <a:avLst/>
          </a:prstGeom>
        </p:spPr>
        <p:txBody>
          <a:bodyPr lIns="38100" tIns="38100" rIns="38100" bIns="38100" anchor="t" anchorCtr="0">
            <a:noAutofit/>
          </a:bodyPr>
          <a:lstStyle/>
          <a:p>
            <a:pPr rtl="0">
              <a:lnSpc>
                <a:spcPct val="100000"/>
              </a:lnSpc>
              <a:spcBef>
                <a:spcPts val="0"/>
              </a:spcBef>
              <a:buNone/>
            </a:pPr>
            <a:r>
              <a:rPr lang="en-US" sz="4000" dirty="0" smtClean="0">
                <a:solidFill>
                  <a:srgbClr val="0070C0"/>
                </a:solidFill>
              </a:rPr>
              <a:t>One Office – One Administration</a:t>
            </a:r>
            <a:endParaRPr lang="en-US" sz="4000" dirty="0">
              <a:solidFill>
                <a:srgbClr val="0070C0"/>
              </a:solidFill>
            </a:endParaRPr>
          </a:p>
        </p:txBody>
      </p:sp>
      <p:sp>
        <p:nvSpPr>
          <p:cNvPr id="2050" name="AutoShape 2"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2052" name="AutoShape 4" descr="http://stanleyelementary.nbed.nb.ca/sites/stanleyelementary.nbed.nb.ca/files/imagecache/gallery_big/galleries/teacher/26/2014/Dec/1669/fall_k_201415_082.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CA"/>
          </a:p>
        </p:txBody>
      </p:sp>
      <p:sp>
        <p:nvSpPr>
          <p:cNvPr id="8" name="Text Placeholder 7"/>
          <p:cNvSpPr>
            <a:spLocks noGrp="1"/>
          </p:cNvSpPr>
          <p:nvPr>
            <p:ph type="body" idx="1"/>
          </p:nvPr>
        </p:nvSpPr>
        <p:spPr>
          <a:xfrm>
            <a:off x="304800" y="1394847"/>
            <a:ext cx="9626699" cy="5858360"/>
          </a:xfrm>
        </p:spPr>
        <p:txBody>
          <a:bodyPr/>
          <a:lstStyle/>
          <a:p>
            <a:r>
              <a:rPr lang="en-CA" sz="2600" dirty="0" smtClean="0">
                <a:solidFill>
                  <a:srgbClr val="0070C0"/>
                </a:solidFill>
              </a:rPr>
              <a:t>We are concerned that with one principal, the principal’s time will be more concentrated on the social issues of the middle and high schools which will leave the elementary as a lower priority.  </a:t>
            </a:r>
          </a:p>
          <a:p>
            <a:endParaRPr lang="en-CA" sz="1200" dirty="0" smtClean="0">
              <a:solidFill>
                <a:srgbClr val="0070C0"/>
              </a:solidFill>
            </a:endParaRPr>
          </a:p>
          <a:p>
            <a:r>
              <a:rPr lang="en-CA" sz="2400" dirty="0" smtClean="0">
                <a:solidFill>
                  <a:srgbClr val="0070C0"/>
                </a:solidFill>
              </a:rPr>
              <a:t>We are also concerned about elementary children being in the same administration office as the middle and high school.  This is not only a safety issue but a very intimidating situation for a younger child.</a:t>
            </a:r>
          </a:p>
          <a:p>
            <a:endParaRPr lang="en-CA" sz="1200" dirty="0" smtClean="0">
              <a:solidFill>
                <a:srgbClr val="0070C0"/>
              </a:solidFill>
            </a:endParaRPr>
          </a:p>
          <a:p>
            <a:r>
              <a:rPr lang="en-CA" sz="2600" dirty="0" smtClean="0">
                <a:solidFill>
                  <a:srgbClr val="0070C0"/>
                </a:solidFill>
              </a:rPr>
              <a:t>We prefer not to have our elementary students sharing an office where they are looking at the actions and behaviors of the older adolescents.</a:t>
            </a:r>
          </a:p>
          <a:p>
            <a:endParaRPr lang="en-CA" sz="2600" dirty="0" smtClean="0">
              <a:solidFill>
                <a:srgbClr val="0070C0"/>
              </a:solidFill>
            </a:endParaRPr>
          </a:p>
        </p:txBody>
      </p:sp>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38"/>
        <p:cNvGrpSpPr/>
        <p:nvPr/>
      </p:nvGrpSpPr>
      <p:grpSpPr>
        <a:xfrm>
          <a:off x="0" y="0"/>
          <a:ext cx="0" cy="0"/>
          <a:chOff x="0" y="0"/>
          <a:chExt cx="0" cy="0"/>
        </a:xfrm>
      </p:grpSpPr>
      <p:sp>
        <p:nvSpPr>
          <p:cNvPr id="39" name="Shape 39"/>
          <p:cNvSpPr txBox="1"/>
          <p:nvPr/>
        </p:nvSpPr>
        <p:spPr>
          <a:xfrm>
            <a:off x="570575" y="331301"/>
            <a:ext cx="8981999" cy="784578"/>
          </a:xfrm>
          <a:prstGeom prst="rect">
            <a:avLst/>
          </a:prstGeom>
          <a:noFill/>
          <a:ln>
            <a:noFill/>
          </a:ln>
        </p:spPr>
        <p:txBody>
          <a:bodyPr lIns="91425" tIns="91425" rIns="91425" bIns="91425" anchor="t" anchorCtr="0">
            <a:noAutofit/>
          </a:bodyPr>
          <a:lstStyle/>
          <a:p>
            <a:pPr>
              <a:spcBef>
                <a:spcPts val="0"/>
              </a:spcBef>
              <a:buNone/>
            </a:pPr>
            <a:r>
              <a:rPr lang="en-US" sz="4000" dirty="0" smtClean="0">
                <a:solidFill>
                  <a:srgbClr val="0070C0"/>
                </a:solidFill>
              </a:rPr>
              <a:t>Bullying Issues</a:t>
            </a:r>
            <a:endParaRPr lang="en-US" sz="4000" dirty="0">
              <a:solidFill>
                <a:srgbClr val="0070C0"/>
              </a:solidFill>
            </a:endParaRPr>
          </a:p>
        </p:txBody>
      </p:sp>
      <p:sp>
        <p:nvSpPr>
          <p:cNvPr id="3" name="TextBox 2"/>
          <p:cNvSpPr txBox="1"/>
          <p:nvPr/>
        </p:nvSpPr>
        <p:spPr>
          <a:xfrm>
            <a:off x="570575" y="1115878"/>
            <a:ext cx="8981999" cy="6586418"/>
          </a:xfrm>
          <a:prstGeom prst="rect">
            <a:avLst/>
          </a:prstGeom>
          <a:noFill/>
        </p:spPr>
        <p:txBody>
          <a:bodyPr wrap="square" rtlCol="0">
            <a:spAutoFit/>
          </a:bodyPr>
          <a:lstStyle/>
          <a:p>
            <a:r>
              <a:rPr lang="en-US" sz="2600" dirty="0" smtClean="0">
                <a:solidFill>
                  <a:srgbClr val="0070C0"/>
                </a:solidFill>
              </a:rPr>
              <a:t>We are concerned that there would be increased contact with elementary and the middle/high school children which would lead to an increase in bullying situations.  </a:t>
            </a:r>
          </a:p>
          <a:p>
            <a:endParaRPr lang="en-US" dirty="0" smtClean="0">
              <a:solidFill>
                <a:srgbClr val="0070C0"/>
              </a:solidFill>
            </a:endParaRPr>
          </a:p>
          <a:p>
            <a:r>
              <a:rPr lang="en-US" sz="2600" dirty="0" smtClean="0">
                <a:solidFill>
                  <a:srgbClr val="0070C0"/>
                </a:solidFill>
              </a:rPr>
              <a:t>We are also concerned about the elementary children being exposed to social situations that affect the middle and high schools such as: inappropriate language, drug use, alcohol use, sexual harassment, etc.</a:t>
            </a:r>
          </a:p>
          <a:p>
            <a:endParaRPr lang="en-US" sz="1600" dirty="0" smtClean="0">
              <a:solidFill>
                <a:srgbClr val="0070C0"/>
              </a:solidFill>
            </a:endParaRPr>
          </a:p>
          <a:p>
            <a:r>
              <a:rPr lang="en-US" sz="2600" dirty="0" smtClean="0">
                <a:solidFill>
                  <a:srgbClr val="0070C0"/>
                </a:solidFill>
              </a:rPr>
              <a:t>In the 2013-2014 Wellness Survey, only 20% of students indicated bullying to be an issue at their school compared to 41% of students across New Brunswick.  Currently the vast majority of our students feel comfortable (91%) approaching their teacher or administrator when a bullying issues arises.  Can you ensure this will continue if amalgamation goes forward? </a:t>
            </a:r>
          </a:p>
          <a:p>
            <a:endParaRPr lang="en-US" dirty="0" smtClean="0"/>
          </a:p>
          <a:p>
            <a:endParaRPr lang="en-US" dirty="0"/>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Custom Theme">
  <a:themeElements>
    <a:clrScheme name="blank">
      <a:dk1>
        <a:srgbClr val="000000"/>
      </a:dk1>
      <a:lt1>
        <a:srgbClr val="FFFFFF"/>
      </a:lt1>
      <a:dk2>
        <a:srgbClr val="073763"/>
      </a:dk2>
      <a:lt2>
        <a:srgbClr val="CFE2F3"/>
      </a:lt2>
      <a:accent1>
        <a:srgbClr val="404040"/>
      </a:accent1>
      <a:accent2>
        <a:srgbClr val="808080"/>
      </a:accent2>
      <a:accent3>
        <a:srgbClr val="C0C0C0"/>
      </a:accent3>
      <a:accent4>
        <a:srgbClr val="396187"/>
      </a:accent4>
      <a:accent5>
        <a:srgbClr val="6B8CAB"/>
      </a:accent5>
      <a:accent6>
        <a:srgbClr val="9DB7CF"/>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BA4E8FAE99A4438D25E35FB3E92FC5" ma:contentTypeVersion="1" ma:contentTypeDescription="Create a new document." ma:contentTypeScope="" ma:versionID="1328c22d32a57d5dfdfd6e5c4150e7f3">
  <xsd:schema xmlns:xsd="http://www.w3.org/2001/XMLSchema" xmlns:xs="http://www.w3.org/2001/XMLSchema" xmlns:p="http://schemas.microsoft.com/office/2006/metadata/properties" targetNamespace="http://schemas.microsoft.com/office/2006/metadata/properties" ma:root="true" ma:fieldsID="fbbcc038a352e976c9549455d98c8e06">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275304E-E14D-417E-99D4-BFF61187CDC7}"/>
</file>

<file path=customXml/itemProps2.xml><?xml version="1.0" encoding="utf-8"?>
<ds:datastoreItem xmlns:ds="http://schemas.openxmlformats.org/officeDocument/2006/customXml" ds:itemID="{90880CFB-036E-463C-895C-B1BF3493521E}"/>
</file>

<file path=customXml/itemProps3.xml><?xml version="1.0" encoding="utf-8"?>
<ds:datastoreItem xmlns:ds="http://schemas.openxmlformats.org/officeDocument/2006/customXml" ds:itemID="{1FE37120-3192-45B9-98F8-5E6E9E21FDA7}"/>
</file>

<file path=docProps/app.xml><?xml version="1.0" encoding="utf-8"?>
<Properties xmlns="http://schemas.openxmlformats.org/officeDocument/2006/extended-properties" xmlns:vt="http://schemas.openxmlformats.org/officeDocument/2006/docPropsVTypes">
  <TotalTime>765</TotalTime>
  <Words>1276</Words>
  <Application>Microsoft Office PowerPoint</Application>
  <PresentationFormat>Custom</PresentationFormat>
  <Paragraphs>85</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Custom Theme</vt:lpstr>
      <vt:lpstr>Primary Priority KEEPING STANLEY ELEMENTARY </vt:lpstr>
      <vt:lpstr>From the Stanley Elementary PSSC</vt:lpstr>
      <vt:lpstr>The Role of the DEC</vt:lpstr>
      <vt:lpstr>Loss of Autonomy - Losing Our Independence – Our Brand</vt:lpstr>
      <vt:lpstr>Why Do Parents Choose Stanley Elementary?</vt:lpstr>
      <vt:lpstr>Stanley Elementary School Culture</vt:lpstr>
      <vt:lpstr>PowerPoint Presentation</vt:lpstr>
      <vt:lpstr>One Office – One Administration</vt:lpstr>
      <vt:lpstr>PowerPoint Presentation</vt:lpstr>
      <vt:lpstr>Elementary Student’s Needs</vt:lpstr>
      <vt:lpstr>PowerPoint Presentation</vt:lpstr>
      <vt:lpstr>Student’s Leadership Skills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STATUS-QUO! KEEPING STANLEY ELEMENTARY AND STANLEY HIGH SCHOOLS</dc:title>
  <dc:creator>owner</dc:creator>
  <cp:lastModifiedBy>Clark-Caterini , Carol    (ASD-W)</cp:lastModifiedBy>
  <cp:revision>75</cp:revision>
  <cp:lastPrinted>2015-03-03T16:20:09Z</cp:lastPrinted>
  <dcterms:modified xsi:type="dcterms:W3CDTF">2015-03-04T17:24:46Z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0x01010079BA4E8FAE99A4438D25E35FB3E92FC5</vt:lpwstr>
  </property>
</Properties>
</file>